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76" r:id="rId5"/>
    <p:sldId id="277" r:id="rId6"/>
    <p:sldId id="271" r:id="rId7"/>
    <p:sldId id="278" r:id="rId8"/>
    <p:sldId id="272" r:id="rId9"/>
    <p:sldId id="280" r:id="rId10"/>
    <p:sldId id="274" r:id="rId11"/>
    <p:sldId id="275" r:id="rId12"/>
    <p:sldId id="281" r:id="rId13"/>
    <p:sldId id="260" r:id="rId14"/>
    <p:sldId id="270"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A942-6F86-4D5C-9E44-8AF20C2FA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F248B-5398-4DD6-AB4A-A4B265B20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526934-8B32-4979-B39D-0B75A83CDF8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7326CD7E-229C-4822-9595-29CA82DD6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FF06C-9DBC-4A71-B50D-620DED683DA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6111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0529-7E20-4536-87B9-6411159FE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1151B-65BC-4513-9E2E-6337EE1DB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CF166-77DE-4095-A05A-71C7CB41D21D}"/>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1B27C625-F285-44EB-98BA-D9CFC4479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B6974-F501-4847-BC39-D013B31D6C98}"/>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1637145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22E23-4381-4F77-95FF-D6BF3E691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CC288-9A14-417C-8C8C-D54F28562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4A5B-204A-4461-935C-76F13506FE9D}"/>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24F03D09-08E9-4411-9019-62963BB33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F2E2-5629-4717-B978-9F09C476B52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72616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E0E9-64EC-443C-A77F-25BC43415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39D-DB24-4B33-8D9F-2FBC27715E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4F2C3-A790-4C27-81CF-40E25574593F}"/>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210C9ECE-EDCA-433C-81A3-080928592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4BC87-5418-4557-A362-4F281DC7EEBD}"/>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374624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D5D9-01ED-46A4-AB06-CDFB946795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6CBDCE-0123-477C-86B5-328753FAE8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D97548-D59A-4040-9FA2-FB80E4B07034}"/>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5FCAA6F5-DBC5-4049-907D-52BFED6D6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77203-9BF6-40FF-B3B8-CA94D75EEE93}"/>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93544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98E5-8481-406E-A116-13CA6413D7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33A4A-219E-49D4-9056-78A8DEE120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B8BF79-7F2F-4C6F-86EB-30FE972FF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1283F-A5CD-488B-B33C-8FDABB3E8013}"/>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DF778BBC-440A-49E6-A358-82DD19D95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FE3E-2203-4820-B2DE-6AEF64443E02}"/>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972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E847-C4F8-40B1-885E-3E726D6F32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5BA11-C166-46F8-9893-BA64D33065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EEA78-4136-4674-B0B1-BCC827C0D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3E882B-7EF7-47B3-AFC1-450AB7BDB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69EFCD-3DF3-4781-B7A2-82615CCD76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38BA70-EC9F-4530-A328-559CF5EC1C2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8" name="Footer Placeholder 7">
            <a:extLst>
              <a:ext uri="{FF2B5EF4-FFF2-40B4-BE49-F238E27FC236}">
                <a16:creationId xmlns:a16="http://schemas.microsoft.com/office/drawing/2014/main" id="{ABDBE363-F4E8-4CAF-929D-FCDC1E5DE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96E98-B9AD-4A14-A079-EE36BE23FB44}"/>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302654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306A-4DD7-458C-8540-E2218B7D7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AE2AA-80B2-44DC-B624-4EDB11B8053B}"/>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4" name="Footer Placeholder 3">
            <a:extLst>
              <a:ext uri="{FF2B5EF4-FFF2-40B4-BE49-F238E27FC236}">
                <a16:creationId xmlns:a16="http://schemas.microsoft.com/office/drawing/2014/main" id="{FA6BDED7-6F69-4C67-BB60-0F3D2C0ED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5C6C8-E943-4B5D-9A20-71B4C9A82055}"/>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48437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57175-E6A9-482B-8E1B-0BA68BD72A3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3" name="Footer Placeholder 2">
            <a:extLst>
              <a:ext uri="{FF2B5EF4-FFF2-40B4-BE49-F238E27FC236}">
                <a16:creationId xmlns:a16="http://schemas.microsoft.com/office/drawing/2014/main" id="{BF265CFD-8DA3-44E0-AFA6-D11B1C0195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177BD2-15EC-48B5-BD43-99565FC689B8}"/>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269597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EADF-3F5E-424A-99C6-80CA7FE2F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27B91E-5142-4E06-A375-CDD753B4E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A6A898-2DB6-40CC-BC0D-277BFEA66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E243A-3130-45C4-BDF0-8CB9E85C3F58}"/>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62E71C74-A83E-4294-8ECD-00ABE246B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21C56-D2BC-4171-938E-AE4B7E6E4CD6}"/>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423738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F6B4-36C2-426E-93D1-9D9D19555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E74B4-D55D-4FE3-B1D4-06A653A11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6B369-DA4C-4D00-885C-0C0E55648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1500A-C38A-489B-BE57-1DDA47A4068A}"/>
              </a:ext>
            </a:extLst>
          </p:cNvPr>
          <p:cNvSpPr>
            <a:spLocks noGrp="1"/>
          </p:cNvSpPr>
          <p:nvPr>
            <p:ph type="dt" sz="half" idx="10"/>
          </p:nvPr>
        </p:nvSpPr>
        <p:spPr/>
        <p:txBody>
          <a:bodyPr/>
          <a:lstStyle/>
          <a:p>
            <a:fld id="{C977F0E1-D0AB-4222-BA87-70E524633AC4}" type="datetimeFigureOut">
              <a:rPr lang="en-US" smtClean="0"/>
              <a:t>7/3/2023</a:t>
            </a:fld>
            <a:endParaRPr lang="en-US"/>
          </a:p>
        </p:txBody>
      </p:sp>
      <p:sp>
        <p:nvSpPr>
          <p:cNvPr id="6" name="Footer Placeholder 5">
            <a:extLst>
              <a:ext uri="{FF2B5EF4-FFF2-40B4-BE49-F238E27FC236}">
                <a16:creationId xmlns:a16="http://schemas.microsoft.com/office/drawing/2014/main" id="{4976A7E6-49AA-40C7-A2A9-1CB52AF4C9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89DA9-B00D-4E7A-B9BF-0453FF637930}"/>
              </a:ext>
            </a:extLst>
          </p:cNvPr>
          <p:cNvSpPr>
            <a:spLocks noGrp="1"/>
          </p:cNvSpPr>
          <p:nvPr>
            <p:ph type="sldNum" sz="quarter" idx="12"/>
          </p:nvPr>
        </p:nvSpPr>
        <p:spPr/>
        <p:txBody>
          <a:bodyPr/>
          <a:lstStyle/>
          <a:p>
            <a:fld id="{9F312D06-E3F1-4FD2-B4B5-21FA3235D88A}" type="slidenum">
              <a:rPr lang="en-US" smtClean="0"/>
              <a:t>‹#›</a:t>
            </a:fld>
            <a:endParaRPr lang="en-US"/>
          </a:p>
        </p:txBody>
      </p:sp>
    </p:spTree>
    <p:extLst>
      <p:ext uri="{BB962C8B-B14F-4D97-AF65-F5344CB8AC3E}">
        <p14:creationId xmlns:p14="http://schemas.microsoft.com/office/powerpoint/2010/main" val="144143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99AD1-D045-418F-9441-76F625E85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1B66BA-6690-40EC-B3E6-79EA076D44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BF686-2148-415D-8AB6-1EE4FAE47E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7F0E1-D0AB-4222-BA87-70E524633AC4}" type="datetimeFigureOut">
              <a:rPr lang="en-US" smtClean="0"/>
              <a:t>7/3/2023</a:t>
            </a:fld>
            <a:endParaRPr lang="en-US"/>
          </a:p>
        </p:txBody>
      </p:sp>
      <p:sp>
        <p:nvSpPr>
          <p:cNvPr id="5" name="Footer Placeholder 4">
            <a:extLst>
              <a:ext uri="{FF2B5EF4-FFF2-40B4-BE49-F238E27FC236}">
                <a16:creationId xmlns:a16="http://schemas.microsoft.com/office/drawing/2014/main" id="{ABF3BA6C-2272-48AF-B332-C8F083390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2BE37D-70DA-41C6-B5F5-9A91468A1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12D06-E3F1-4FD2-B4B5-21FA3235D88A}" type="slidenum">
              <a:rPr lang="en-US" smtClean="0"/>
              <a:t>‹#›</a:t>
            </a:fld>
            <a:endParaRPr lang="en-US"/>
          </a:p>
        </p:txBody>
      </p:sp>
    </p:spTree>
    <p:extLst>
      <p:ext uri="{BB962C8B-B14F-4D97-AF65-F5344CB8AC3E}">
        <p14:creationId xmlns:p14="http://schemas.microsoft.com/office/powerpoint/2010/main" val="898936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adobe.com/ph_en/creativecloud/file-types/image/comparison/jpeg-vs-png.html" TargetMode="External"/><Relationship Id="rId2" Type="http://schemas.openxmlformats.org/officeDocument/2006/relationships/hyperlink" Target="https://stackoverflow.com/questions/67563362/displaying-a-hexagonal-grid-with-matplotlib" TargetMode="External"/><Relationship Id="rId1" Type="http://schemas.openxmlformats.org/officeDocument/2006/relationships/slideLayout" Target="../slideLayouts/slideLayout2.xml"/><Relationship Id="rId4" Type="http://schemas.openxmlformats.org/officeDocument/2006/relationships/hyperlink" Target="https://www.hippopx.com/en/silhouette-shadow-dark-gallery-corridor-against-the-light-14668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CE3DC-55D7-442F-9E43-E505871B7265}"/>
              </a:ext>
            </a:extLst>
          </p:cNvPr>
          <p:cNvSpPr>
            <a:spLocks noGrp="1"/>
          </p:cNvSpPr>
          <p:nvPr>
            <p:ph type="ctrTitle"/>
          </p:nvPr>
        </p:nvSpPr>
        <p:spPr>
          <a:xfrm>
            <a:off x="1524000" y="1826827"/>
            <a:ext cx="9144000" cy="2387600"/>
          </a:xfrm>
        </p:spPr>
        <p:txBody>
          <a:bodyPr>
            <a:normAutofit fontScale="90000"/>
          </a:bodyPr>
          <a:lstStyle/>
          <a:p>
            <a:r>
              <a:rPr lang="en-US" dirty="0"/>
              <a:t>Activity 1:</a:t>
            </a:r>
            <a:br>
              <a:rPr lang="en-US" dirty="0"/>
            </a:br>
            <a:r>
              <a:rPr lang="en-US" dirty="0"/>
              <a:t>DIGITAL IMAGE FORMATION AND ENHANCEMENT</a:t>
            </a:r>
          </a:p>
        </p:txBody>
      </p:sp>
      <p:sp>
        <p:nvSpPr>
          <p:cNvPr id="3" name="Subtitle 2">
            <a:extLst>
              <a:ext uri="{FF2B5EF4-FFF2-40B4-BE49-F238E27FC236}">
                <a16:creationId xmlns:a16="http://schemas.microsoft.com/office/drawing/2014/main" id="{1140E3FC-ADC1-4BF7-A593-8B1DF3E3FABE}"/>
              </a:ext>
            </a:extLst>
          </p:cNvPr>
          <p:cNvSpPr>
            <a:spLocks noGrp="1"/>
          </p:cNvSpPr>
          <p:nvPr>
            <p:ph type="subTitle" idx="1"/>
          </p:nvPr>
        </p:nvSpPr>
        <p:spPr>
          <a:xfrm>
            <a:off x="1524000" y="4583945"/>
            <a:ext cx="9144000" cy="993228"/>
          </a:xfrm>
        </p:spPr>
        <p:txBody>
          <a:bodyPr>
            <a:normAutofit lnSpcReduction="10000"/>
          </a:bodyPr>
          <a:lstStyle/>
          <a:p>
            <a:r>
              <a:rPr lang="en-US" sz="1600" dirty="0"/>
              <a:t>Genesis Vertudez – 202003099</a:t>
            </a:r>
          </a:p>
          <a:p>
            <a:r>
              <a:rPr lang="en-US" sz="1600" dirty="0"/>
              <a:t>App Physics 157 - Computational Analysis and Modeling in Physics</a:t>
            </a:r>
          </a:p>
          <a:p>
            <a:r>
              <a:rPr lang="en-US" sz="1600" dirty="0"/>
              <a:t>Submitted to Dr. Maricor Soriano; Mx. Rene Principe Jr.</a:t>
            </a:r>
          </a:p>
        </p:txBody>
      </p:sp>
    </p:spTree>
    <p:extLst>
      <p:ext uri="{BB962C8B-B14F-4D97-AF65-F5344CB8AC3E}">
        <p14:creationId xmlns:p14="http://schemas.microsoft.com/office/powerpoint/2010/main" val="949759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5" name="Picture 4" descr="A picture containing black and white, black, monochrome, style&#10;&#10;Description automatically generated">
            <a:extLst>
              <a:ext uri="{FF2B5EF4-FFF2-40B4-BE49-F238E27FC236}">
                <a16:creationId xmlns:a16="http://schemas.microsoft.com/office/drawing/2014/main" id="{9E1B98A0-0E1A-B665-CD43-CB4BDA331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209" y="906176"/>
            <a:ext cx="7568472" cy="2522824"/>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D934B63A-1B4C-2F52-264B-47AC2BD0F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03" y="3005407"/>
            <a:ext cx="2259160" cy="1694370"/>
          </a:xfrm>
          <a:prstGeom prst="rect">
            <a:avLst/>
          </a:prstGeom>
        </p:spPr>
      </p:pic>
      <p:pic>
        <p:nvPicPr>
          <p:cNvPr id="11" name="Picture 10" descr="A picture containing plot, line, text, diagram&#10;&#10;Description automatically generated">
            <a:extLst>
              <a:ext uri="{FF2B5EF4-FFF2-40B4-BE49-F238E27FC236}">
                <a16:creationId xmlns:a16="http://schemas.microsoft.com/office/drawing/2014/main" id="{6EFAEC70-CB67-2F3F-B913-795B1BDD2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29" y="4759427"/>
            <a:ext cx="5083110" cy="1694370"/>
          </a:xfrm>
          <a:prstGeom prst="rect">
            <a:avLst/>
          </a:prstGeom>
        </p:spPr>
      </p:pic>
      <p:sp>
        <p:nvSpPr>
          <p:cNvPr id="6" name="Title 1">
            <a:extLst>
              <a:ext uri="{FF2B5EF4-FFF2-40B4-BE49-F238E27FC236}">
                <a16:creationId xmlns:a16="http://schemas.microsoft.com/office/drawing/2014/main" id="{B37311E1-4538-4E31-33C8-06607CF83E49}"/>
              </a:ext>
            </a:extLst>
          </p:cNvPr>
          <p:cNvSpPr>
            <a:spLocks noGrp="1"/>
          </p:cNvSpPr>
          <p:nvPr>
            <p:ph type="title"/>
          </p:nvPr>
        </p:nvSpPr>
        <p:spPr>
          <a:xfrm>
            <a:off x="0" y="0"/>
            <a:ext cx="12192000" cy="1325563"/>
          </a:xfrm>
        </p:spPr>
        <p:txBody>
          <a:bodyPr/>
          <a:lstStyle/>
          <a:p>
            <a:pPr algn="ctr"/>
            <a:r>
              <a:rPr lang="en-US" b="1" dirty="0"/>
              <a:t>CONTRAST STRETCHING</a:t>
            </a:r>
          </a:p>
        </p:txBody>
      </p:sp>
      <p:pic>
        <p:nvPicPr>
          <p:cNvPr id="7" name="Picture 6" descr="A picture containing line, diagram, plot, text&#10;&#10;Description automatically generated">
            <a:extLst>
              <a:ext uri="{FF2B5EF4-FFF2-40B4-BE49-F238E27FC236}">
                <a16:creationId xmlns:a16="http://schemas.microsoft.com/office/drawing/2014/main" id="{73EEDC10-17C8-7B5A-C824-E5F6F3A7A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27" y="1154309"/>
            <a:ext cx="5083112" cy="1694370"/>
          </a:xfrm>
          <a:prstGeom prst="rect">
            <a:avLst/>
          </a:prstGeom>
        </p:spPr>
      </p:pic>
      <p:sp>
        <p:nvSpPr>
          <p:cNvPr id="9" name="TextBox 8">
            <a:extLst>
              <a:ext uri="{FF2B5EF4-FFF2-40B4-BE49-F238E27FC236}">
                <a16:creationId xmlns:a16="http://schemas.microsoft.com/office/drawing/2014/main" id="{A8D5E8DB-2378-5C89-AF49-68A0F390E74B}"/>
              </a:ext>
            </a:extLst>
          </p:cNvPr>
          <p:cNvSpPr txBox="1"/>
          <p:nvPr/>
        </p:nvSpPr>
        <p:spPr>
          <a:xfrm>
            <a:off x="5578739" y="3373158"/>
            <a:ext cx="6289412" cy="3293209"/>
          </a:xfrm>
          <a:prstGeom prst="rect">
            <a:avLst/>
          </a:prstGeom>
          <a:noFill/>
        </p:spPr>
        <p:txBody>
          <a:bodyPr wrap="square" rtlCol="0">
            <a:spAutoFit/>
          </a:bodyPr>
          <a:lstStyle/>
          <a:p>
            <a:pPr algn="just"/>
            <a:r>
              <a:rPr lang="en-US" sz="1600" b="1" dirty="0"/>
              <a:t>Contrast stretching </a:t>
            </a:r>
            <a:r>
              <a:rPr lang="en-US" sz="1600" dirty="0"/>
              <a:t>is another technique to enhance an image. The idea is to manipulate the pixel value of an image based on the minimum and maximum value from all the grayscale pixels. But, if the minimum is 0 and maximum is 255 already, contrast stretching does nothing to the image.</a:t>
            </a:r>
          </a:p>
          <a:p>
            <a:pPr algn="just"/>
            <a:endParaRPr lang="en-US" sz="1600" dirty="0"/>
          </a:p>
          <a:p>
            <a:pPr algn="just"/>
            <a:r>
              <a:rPr lang="en-US" sz="1600" dirty="0"/>
              <a:t>So, choosing and appropriate percentile of the CDF as the minimum and maximum thresholds does the trick. However, this still does very little to the image as shown in the result above.</a:t>
            </a:r>
          </a:p>
          <a:p>
            <a:pPr algn="just"/>
            <a:endParaRPr lang="en-US" sz="1600" dirty="0"/>
          </a:p>
          <a:p>
            <a:pPr algn="just"/>
            <a:r>
              <a:rPr lang="en-US" sz="1600" dirty="0"/>
              <a:t>Still, we can look at the CDF of the image. Shown on the left is the CDF of the image using different percentiles of the original CDF as minimum and maximum thresholds. We see that as we “compress” the threshold, the CDF “smooths”.</a:t>
            </a:r>
          </a:p>
        </p:txBody>
      </p:sp>
    </p:spTree>
    <p:extLst>
      <p:ext uri="{BB962C8B-B14F-4D97-AF65-F5344CB8AC3E}">
        <p14:creationId xmlns:p14="http://schemas.microsoft.com/office/powerpoint/2010/main" val="323762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10" name="Picture 9" descr="A bedroom with a fireplace and a bed&#10;&#10;Description automatically generated with medium confidence">
            <a:extLst>
              <a:ext uri="{FF2B5EF4-FFF2-40B4-BE49-F238E27FC236}">
                <a16:creationId xmlns:a16="http://schemas.microsoft.com/office/drawing/2014/main" id="{0B88C2A0-29DD-0A46-0724-70E4986CC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5" y="1792008"/>
            <a:ext cx="5341191" cy="3539430"/>
          </a:xfrm>
          <a:prstGeom prst="rect">
            <a:avLst/>
          </a:prstGeom>
        </p:spPr>
      </p:pic>
      <p:sp>
        <p:nvSpPr>
          <p:cNvPr id="12" name="Title 1">
            <a:extLst>
              <a:ext uri="{FF2B5EF4-FFF2-40B4-BE49-F238E27FC236}">
                <a16:creationId xmlns:a16="http://schemas.microsoft.com/office/drawing/2014/main" id="{CEE05766-B814-54F9-92E9-17B146CC82D6}"/>
              </a:ext>
            </a:extLst>
          </p:cNvPr>
          <p:cNvSpPr>
            <a:spLocks noGrp="1"/>
          </p:cNvSpPr>
          <p:nvPr>
            <p:ph type="title"/>
          </p:nvPr>
        </p:nvSpPr>
        <p:spPr>
          <a:xfrm>
            <a:off x="0" y="0"/>
            <a:ext cx="12192000" cy="1325563"/>
          </a:xfrm>
        </p:spPr>
        <p:txBody>
          <a:bodyPr/>
          <a:lstStyle/>
          <a:p>
            <a:pPr algn="ctr"/>
            <a:r>
              <a:rPr lang="en-US" b="1" dirty="0"/>
              <a:t>WHITE BALANCING</a:t>
            </a:r>
          </a:p>
        </p:txBody>
      </p:sp>
      <p:sp>
        <p:nvSpPr>
          <p:cNvPr id="13" name="TextBox 12">
            <a:extLst>
              <a:ext uri="{FF2B5EF4-FFF2-40B4-BE49-F238E27FC236}">
                <a16:creationId xmlns:a16="http://schemas.microsoft.com/office/drawing/2014/main" id="{62C7358F-0BF1-141F-16C6-EF161E326BEA}"/>
              </a:ext>
            </a:extLst>
          </p:cNvPr>
          <p:cNvSpPr txBox="1"/>
          <p:nvPr/>
        </p:nvSpPr>
        <p:spPr>
          <a:xfrm>
            <a:off x="5649852" y="1792008"/>
            <a:ext cx="6289412" cy="3539430"/>
          </a:xfrm>
          <a:prstGeom prst="rect">
            <a:avLst/>
          </a:prstGeom>
          <a:noFill/>
        </p:spPr>
        <p:txBody>
          <a:bodyPr wrap="square" rtlCol="0">
            <a:spAutoFit/>
          </a:bodyPr>
          <a:lstStyle/>
          <a:p>
            <a:pPr algn="just"/>
            <a:r>
              <a:rPr lang="en-US" sz="1600" b="1" dirty="0"/>
              <a:t>White balancing </a:t>
            </a:r>
            <a:r>
              <a:rPr lang="en-US" sz="1600" dirty="0"/>
              <a:t>is a great tool to manipulate an image where the colors of the objects are affected by different colored light source. By white balancing the image, the colors are “corrected” and enhances the image. This can be used to restore faded or old photos, correct colors in images, and remove “color filters” on an image.</a:t>
            </a:r>
          </a:p>
          <a:p>
            <a:pPr algn="just"/>
            <a:endParaRPr lang="en-US" sz="1600" dirty="0"/>
          </a:p>
          <a:p>
            <a:pPr algn="just"/>
            <a:r>
              <a:rPr lang="en-US" sz="1600" dirty="0"/>
              <a:t>By doing white balancing, objects that are known to be white, which aren’t in the image, are corrected to be white again, hence the name. There are three techniques to do this</a:t>
            </a:r>
            <a:r>
              <a:rPr lang="en-US" sz="1600" b="0" i="0" dirty="0">
                <a:solidFill>
                  <a:srgbClr val="202124"/>
                </a:solidFill>
                <a:effectLst/>
              </a:rPr>
              <a:t>—contrast stretching, gray wor</a:t>
            </a:r>
            <a:r>
              <a:rPr lang="en-US" sz="1600" dirty="0">
                <a:solidFill>
                  <a:srgbClr val="202124"/>
                </a:solidFill>
              </a:rPr>
              <a:t>ld algorithm, and white patching algorithm</a:t>
            </a:r>
          </a:p>
          <a:p>
            <a:pPr algn="just"/>
            <a:endParaRPr lang="en-US" sz="1600" dirty="0">
              <a:solidFill>
                <a:srgbClr val="202124"/>
              </a:solidFill>
            </a:endParaRPr>
          </a:p>
          <a:p>
            <a:pPr algn="just"/>
            <a:r>
              <a:rPr lang="en-US" sz="1600" dirty="0">
                <a:solidFill>
                  <a:srgbClr val="202124"/>
                </a:solidFill>
              </a:rPr>
              <a:t>Take a look at the image on the left. Because of the chandelier’s warm color, the room appears to be orange. Let us white balance the image using the three </a:t>
            </a:r>
            <a:r>
              <a:rPr lang="en-US" sz="1600" dirty="0" err="1">
                <a:solidFill>
                  <a:srgbClr val="202124"/>
                </a:solidFill>
              </a:rPr>
              <a:t>teqchniques</a:t>
            </a:r>
            <a:r>
              <a:rPr lang="en-US" sz="1600" dirty="0">
                <a:solidFill>
                  <a:srgbClr val="202124"/>
                </a:solidFill>
              </a:rPr>
              <a:t>.</a:t>
            </a:r>
            <a:endParaRPr lang="en-US" sz="1600" dirty="0"/>
          </a:p>
        </p:txBody>
      </p:sp>
    </p:spTree>
    <p:extLst>
      <p:ext uri="{BB962C8B-B14F-4D97-AF65-F5344CB8AC3E}">
        <p14:creationId xmlns:p14="http://schemas.microsoft.com/office/powerpoint/2010/main" val="403505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4" name="Picture 3" descr="A room with a bed and a fireplace&#10;&#10;Description automatically generated with medium confidence">
            <a:extLst>
              <a:ext uri="{FF2B5EF4-FFF2-40B4-BE49-F238E27FC236}">
                <a16:creationId xmlns:a16="http://schemas.microsoft.com/office/drawing/2014/main" id="{089AC5F0-86F2-E697-0290-8CFE34C19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960" y="4445743"/>
            <a:ext cx="3102079" cy="2055644"/>
          </a:xfrm>
          <a:prstGeom prst="rect">
            <a:avLst/>
          </a:prstGeom>
        </p:spPr>
      </p:pic>
      <p:pic>
        <p:nvPicPr>
          <p:cNvPr id="7" name="Picture 6" descr="A bedroom with a fireplace and a bed&#10;&#10;Description automatically generated with low confidence">
            <a:extLst>
              <a:ext uri="{FF2B5EF4-FFF2-40B4-BE49-F238E27FC236}">
                <a16:creationId xmlns:a16="http://schemas.microsoft.com/office/drawing/2014/main" id="{AE2561F6-E22A-9A8C-DD7A-FE5B2842C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647" y="4445742"/>
            <a:ext cx="3102080" cy="2055645"/>
          </a:xfrm>
          <a:prstGeom prst="rect">
            <a:avLst/>
          </a:prstGeom>
        </p:spPr>
      </p:pic>
      <p:pic>
        <p:nvPicPr>
          <p:cNvPr id="5" name="Picture 4" descr="A bedroom with a fireplace and a bed&#10;&#10;Description automatically generated with low confidence">
            <a:extLst>
              <a:ext uri="{FF2B5EF4-FFF2-40B4-BE49-F238E27FC236}">
                <a16:creationId xmlns:a16="http://schemas.microsoft.com/office/drawing/2014/main" id="{9C81ABAF-D84E-F70D-960C-1238D6FA8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73" y="4445742"/>
            <a:ext cx="3102079" cy="2055644"/>
          </a:xfrm>
          <a:prstGeom prst="rect">
            <a:avLst/>
          </a:prstGeom>
        </p:spPr>
      </p:pic>
      <p:sp>
        <p:nvSpPr>
          <p:cNvPr id="12" name="Title 1">
            <a:extLst>
              <a:ext uri="{FF2B5EF4-FFF2-40B4-BE49-F238E27FC236}">
                <a16:creationId xmlns:a16="http://schemas.microsoft.com/office/drawing/2014/main" id="{CEE05766-B814-54F9-92E9-17B146CC82D6}"/>
              </a:ext>
            </a:extLst>
          </p:cNvPr>
          <p:cNvSpPr>
            <a:spLocks noGrp="1"/>
          </p:cNvSpPr>
          <p:nvPr>
            <p:ph type="title"/>
          </p:nvPr>
        </p:nvSpPr>
        <p:spPr>
          <a:xfrm>
            <a:off x="0" y="0"/>
            <a:ext cx="12192000" cy="1325563"/>
          </a:xfrm>
        </p:spPr>
        <p:txBody>
          <a:bodyPr/>
          <a:lstStyle/>
          <a:p>
            <a:pPr algn="ctr"/>
            <a:r>
              <a:rPr lang="en-US" b="1" dirty="0"/>
              <a:t>WHITE BALANCING</a:t>
            </a:r>
          </a:p>
        </p:txBody>
      </p:sp>
      <p:sp>
        <p:nvSpPr>
          <p:cNvPr id="2" name="TextBox 1">
            <a:extLst>
              <a:ext uri="{FF2B5EF4-FFF2-40B4-BE49-F238E27FC236}">
                <a16:creationId xmlns:a16="http://schemas.microsoft.com/office/drawing/2014/main" id="{24B7F8FC-76B3-C63F-DD64-4EB66B088211}"/>
              </a:ext>
            </a:extLst>
          </p:cNvPr>
          <p:cNvSpPr txBox="1"/>
          <p:nvPr/>
        </p:nvSpPr>
        <p:spPr>
          <a:xfrm>
            <a:off x="254273" y="1115937"/>
            <a:ext cx="3102079" cy="2800767"/>
          </a:xfrm>
          <a:prstGeom prst="rect">
            <a:avLst/>
          </a:prstGeom>
          <a:noFill/>
        </p:spPr>
        <p:txBody>
          <a:bodyPr wrap="square" rtlCol="0">
            <a:spAutoFit/>
          </a:bodyPr>
          <a:lstStyle/>
          <a:p>
            <a:pPr algn="just"/>
            <a:r>
              <a:rPr lang="en-US" sz="1600" b="1" dirty="0"/>
              <a:t>Contrast stretching</a:t>
            </a:r>
          </a:p>
          <a:p>
            <a:pPr algn="just"/>
            <a:r>
              <a:rPr lang="en-US" sz="1600" dirty="0"/>
              <a:t>The idea here is to use the contrast stretching we did for grayscale and apply it to each RGB channel of the image.</a:t>
            </a:r>
          </a:p>
          <a:p>
            <a:pPr algn="just"/>
            <a:endParaRPr lang="en-US" sz="1600" dirty="0"/>
          </a:p>
          <a:p>
            <a:pPr algn="just"/>
            <a:r>
              <a:rPr lang="en-US" sz="1600" dirty="0"/>
              <a:t>The image below shows the result of contrast stretching. As before, we see that it has a very small effect on the image and is not very good at enhancing the image.</a:t>
            </a:r>
          </a:p>
        </p:txBody>
      </p:sp>
      <p:sp>
        <p:nvSpPr>
          <p:cNvPr id="3" name="TextBox 2">
            <a:extLst>
              <a:ext uri="{FF2B5EF4-FFF2-40B4-BE49-F238E27FC236}">
                <a16:creationId xmlns:a16="http://schemas.microsoft.com/office/drawing/2014/main" id="{310CBA34-8D43-0294-F01C-BAA1200DD841}"/>
              </a:ext>
            </a:extLst>
          </p:cNvPr>
          <p:cNvSpPr txBox="1"/>
          <p:nvPr/>
        </p:nvSpPr>
        <p:spPr>
          <a:xfrm>
            <a:off x="4544959" y="1098399"/>
            <a:ext cx="3102079" cy="3323987"/>
          </a:xfrm>
          <a:prstGeom prst="rect">
            <a:avLst/>
          </a:prstGeom>
          <a:noFill/>
        </p:spPr>
        <p:txBody>
          <a:bodyPr wrap="square" rtlCol="0">
            <a:spAutoFit/>
          </a:bodyPr>
          <a:lstStyle/>
          <a:p>
            <a:pPr algn="just"/>
            <a:r>
              <a:rPr lang="en-US" sz="1500" b="1" dirty="0"/>
              <a:t>Gray world algorithm</a:t>
            </a:r>
          </a:p>
          <a:p>
            <a:pPr algn="just"/>
            <a:r>
              <a:rPr lang="en-US" sz="1500" dirty="0"/>
              <a:t>The idea here is to treat the image as if it has a gray average. Thus, it is done by dividing each RGB channel by their average.</a:t>
            </a:r>
          </a:p>
          <a:p>
            <a:pPr algn="just"/>
            <a:endParaRPr lang="en-US" sz="1500" dirty="0"/>
          </a:p>
          <a:p>
            <a:pPr algn="just"/>
            <a:r>
              <a:rPr lang="en-US" sz="1500" dirty="0"/>
              <a:t>The image below shows the result of this technique. As can be seen, it does enhance the colors of the objects. However, it seems to overdo it and the image is now very bright. This technique works well if the assumption of the image being gray is somewhat true.</a:t>
            </a:r>
          </a:p>
        </p:txBody>
      </p:sp>
      <p:sp>
        <p:nvSpPr>
          <p:cNvPr id="6" name="TextBox 5">
            <a:extLst>
              <a:ext uri="{FF2B5EF4-FFF2-40B4-BE49-F238E27FC236}">
                <a16:creationId xmlns:a16="http://schemas.microsoft.com/office/drawing/2014/main" id="{BCFB4F9B-BEA8-968B-437F-C6975E0DCEBB}"/>
              </a:ext>
            </a:extLst>
          </p:cNvPr>
          <p:cNvSpPr txBox="1"/>
          <p:nvPr/>
        </p:nvSpPr>
        <p:spPr>
          <a:xfrm>
            <a:off x="8835645" y="1098399"/>
            <a:ext cx="3102079" cy="4031873"/>
          </a:xfrm>
          <a:prstGeom prst="rect">
            <a:avLst/>
          </a:prstGeom>
          <a:noFill/>
        </p:spPr>
        <p:txBody>
          <a:bodyPr wrap="square" rtlCol="0">
            <a:spAutoFit/>
          </a:bodyPr>
          <a:lstStyle/>
          <a:p>
            <a:pPr algn="just"/>
            <a:r>
              <a:rPr lang="en-US" sz="1600" b="1" dirty="0"/>
              <a:t>White patch algorithm</a:t>
            </a:r>
          </a:p>
          <a:p>
            <a:pPr algn="just"/>
            <a:r>
              <a:rPr lang="en-US" sz="1600" dirty="0"/>
              <a:t>The idea here is to take a region in the image that is known to be white and divide its average from each RGB channel.</a:t>
            </a:r>
          </a:p>
          <a:p>
            <a:pPr algn="just"/>
            <a:endParaRPr lang="en-US" sz="1600" dirty="0"/>
          </a:p>
          <a:p>
            <a:pPr algn="just"/>
            <a:r>
              <a:rPr lang="en-US" sz="1600" dirty="0"/>
              <a:t>In the image, I assumed the ceiling around the upper left part of the image to be white. This technique has the best result as seen bellow. The “orange” color of the image is now gone, and the image brightness looks better.</a:t>
            </a:r>
          </a:p>
          <a:p>
            <a:pPr algn="just"/>
            <a:endParaRPr lang="en-US" sz="1600" dirty="0"/>
          </a:p>
          <a:p>
            <a:pPr algn="just"/>
            <a:endParaRPr lang="en-US" sz="1600" dirty="0"/>
          </a:p>
          <a:p>
            <a:pPr algn="just"/>
            <a:endParaRPr lang="en-US" sz="1600" dirty="0"/>
          </a:p>
        </p:txBody>
      </p:sp>
    </p:spTree>
    <p:extLst>
      <p:ext uri="{BB962C8B-B14F-4D97-AF65-F5344CB8AC3E}">
        <p14:creationId xmlns:p14="http://schemas.microsoft.com/office/powerpoint/2010/main" val="242258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9C4-38D8-4459-800D-34EFB8965C72}"/>
              </a:ext>
            </a:extLst>
          </p:cNvPr>
          <p:cNvSpPr>
            <a:spLocks noGrp="1"/>
          </p:cNvSpPr>
          <p:nvPr>
            <p:ph type="title"/>
          </p:nvPr>
        </p:nvSpPr>
        <p:spPr/>
        <p:txBody>
          <a:bodyPr/>
          <a:lstStyle/>
          <a:p>
            <a:r>
              <a:rPr lang="en-US" b="1" dirty="0"/>
              <a:t>REFLECTION</a:t>
            </a:r>
          </a:p>
        </p:txBody>
      </p:sp>
      <p:sp>
        <p:nvSpPr>
          <p:cNvPr id="3" name="Content Placeholder 2">
            <a:extLst>
              <a:ext uri="{FF2B5EF4-FFF2-40B4-BE49-F238E27FC236}">
                <a16:creationId xmlns:a16="http://schemas.microsoft.com/office/drawing/2014/main" id="{D311CE1B-D3A4-475E-8BB4-E8DD00D0BF45}"/>
              </a:ext>
            </a:extLst>
          </p:cNvPr>
          <p:cNvSpPr>
            <a:spLocks noGrp="1"/>
          </p:cNvSpPr>
          <p:nvPr>
            <p:ph idx="1"/>
          </p:nvPr>
        </p:nvSpPr>
        <p:spPr/>
        <p:txBody>
          <a:bodyPr>
            <a:normAutofit/>
          </a:bodyPr>
          <a:lstStyle/>
          <a:p>
            <a:pPr marL="0" indent="0" algn="just">
              <a:buNone/>
            </a:pPr>
            <a:r>
              <a:rPr lang="en-US" sz="2400" dirty="0"/>
              <a:t>It was fun to construct images mathematically. It really tested your knowledge of functions and how you can translate them to image processing. I had a significantly hard time understanding how to generate the hexagons in Python. I was trying to do them manually as I did the earlier images so that was the main reason I got stuck in this activity, and I have a bad habit of not proceeding with the activity without finishing the previous part even though they are not related. This is the main factor of why I get so long in finishing my activities.</a:t>
            </a:r>
          </a:p>
          <a:p>
            <a:pPr marL="0" indent="0" algn="just">
              <a:buNone/>
            </a:pPr>
            <a:r>
              <a:rPr lang="en-US" sz="2400" dirty="0"/>
              <a:t>However, this activity strengthened my foundations in image processing since here, the basic principles were covered. The ideas and techniques in this activity were useful in the succeeding activities.</a:t>
            </a:r>
          </a:p>
        </p:txBody>
      </p:sp>
    </p:spTree>
    <p:extLst>
      <p:ext uri="{BB962C8B-B14F-4D97-AF65-F5344CB8AC3E}">
        <p14:creationId xmlns:p14="http://schemas.microsoft.com/office/powerpoint/2010/main" val="221018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1" strike="noStrike" spc="-1" dirty="0">
                <a:solidFill>
                  <a:srgbClr val="000000"/>
                </a:solidFill>
                <a:latin typeface="Calibri Light" panose="020F0302020204030204" pitchFamily="34" charset="0"/>
                <a:cs typeface="Calibri Light" panose="020F0302020204030204" pitchFamily="34" charset="0"/>
              </a:rPr>
              <a:t>SELF-GRADE</a:t>
            </a:r>
          </a:p>
        </p:txBody>
      </p:sp>
      <p:sp>
        <p:nvSpPr>
          <p:cNvPr id="11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400" spc="-1" dirty="0">
                <a:solidFill>
                  <a:srgbClr val="000000"/>
                </a:solidFill>
                <a:latin typeface="Calibri"/>
              </a:rPr>
              <a:t>Technical correctness: 35/35</a:t>
            </a:r>
          </a:p>
          <a:p>
            <a:pPr lvl="1">
              <a:spcBef>
                <a:spcPts val="1001"/>
              </a:spcBef>
              <a:buClr>
                <a:srgbClr val="000000"/>
              </a:buClr>
              <a:buFont typeface="Arial"/>
              <a:buChar char="•"/>
            </a:pPr>
            <a:r>
              <a:rPr lang="en-US" sz="2000" b="0" strike="noStrike" spc="-1" dirty="0">
                <a:solidFill>
                  <a:srgbClr val="000000"/>
                </a:solidFill>
                <a:latin typeface="Calibri"/>
              </a:rPr>
              <a:t>I </a:t>
            </a:r>
            <a:r>
              <a:rPr lang="en-US" sz="2000" spc="-1" dirty="0">
                <a:solidFill>
                  <a:srgbClr val="000000"/>
                </a:solidFill>
                <a:latin typeface="Calibri"/>
              </a:rPr>
              <a:t>am confident that I understood the concepts behind the tasks in this activity. They were essential in the succeeding activities.</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Quality of presentation: 35/35</a:t>
            </a:r>
          </a:p>
          <a:p>
            <a:pPr lvl="1">
              <a:spcBef>
                <a:spcPts val="1001"/>
              </a:spcBef>
              <a:buClr>
                <a:srgbClr val="000000"/>
              </a:buClr>
              <a:buFont typeface="Arial"/>
              <a:buChar char="•"/>
            </a:pPr>
            <a:r>
              <a:rPr lang="en-US" sz="2000" spc="-1" dirty="0">
                <a:solidFill>
                  <a:srgbClr val="000000"/>
                </a:solidFill>
                <a:latin typeface="Calibri"/>
              </a:rPr>
              <a:t>I have explained each step and idea, and images are clear and concise.</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Self-reflection: 30/30</a:t>
            </a:r>
          </a:p>
          <a:p>
            <a:pPr lvl="1">
              <a:spcBef>
                <a:spcPts val="1001"/>
              </a:spcBef>
              <a:buClr>
                <a:srgbClr val="000000"/>
              </a:buClr>
              <a:buFont typeface="Arial"/>
              <a:buChar char="•"/>
            </a:pPr>
            <a:r>
              <a:rPr lang="en-US" sz="2000" spc="-1" dirty="0">
                <a:solidFill>
                  <a:srgbClr val="000000"/>
                </a:solidFill>
                <a:latin typeface="Calibri"/>
              </a:rPr>
              <a:t>Even though I was slacking in this subject, I managed to understand the fundamentals of image processing. The topics are really fun and interesting.</a:t>
            </a:r>
          </a:p>
          <a:p>
            <a:pPr marL="228600" indent="-228600">
              <a:lnSpc>
                <a:spcPct val="90000"/>
              </a:lnSpc>
              <a:spcBef>
                <a:spcPts val="1001"/>
              </a:spcBef>
              <a:buClr>
                <a:srgbClr val="000000"/>
              </a:buClr>
              <a:buFont typeface="Arial"/>
              <a:buChar char="•"/>
            </a:pPr>
            <a:r>
              <a:rPr lang="en-US" sz="2400" spc="-1" dirty="0">
                <a:solidFill>
                  <a:srgbClr val="000000"/>
                </a:solidFill>
                <a:latin typeface="Calibri"/>
              </a:rPr>
              <a:t>Initiative: 10/10</a:t>
            </a:r>
          </a:p>
          <a:p>
            <a:pPr lvl="1">
              <a:spcBef>
                <a:spcPts val="1001"/>
              </a:spcBef>
              <a:buClr>
                <a:srgbClr val="000000"/>
              </a:buClr>
              <a:buFont typeface="Arial"/>
              <a:buChar char="•"/>
            </a:pPr>
            <a:r>
              <a:rPr lang="en-US" sz="2000" spc="-1" dirty="0">
                <a:solidFill>
                  <a:srgbClr val="000000"/>
                </a:solidFill>
                <a:latin typeface="Calibri"/>
              </a:rPr>
              <a:t>I went beyond the expected output.</a:t>
            </a:r>
          </a:p>
        </p:txBody>
      </p:sp>
    </p:spTree>
    <p:extLst>
      <p:ext uri="{BB962C8B-B14F-4D97-AF65-F5344CB8AC3E}">
        <p14:creationId xmlns:p14="http://schemas.microsoft.com/office/powerpoint/2010/main" val="378492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9C4-38D8-4459-800D-34EFB8965C72}"/>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D311CE1B-D3A4-475E-8BB4-E8DD00D0BF45}"/>
              </a:ext>
            </a:extLst>
          </p:cNvPr>
          <p:cNvSpPr>
            <a:spLocks noGrp="1"/>
          </p:cNvSpPr>
          <p:nvPr>
            <p:ph idx="1"/>
          </p:nvPr>
        </p:nvSpPr>
        <p:spPr/>
        <p:txBody>
          <a:bodyPr>
            <a:normAutofit/>
          </a:bodyPr>
          <a:lstStyle/>
          <a:p>
            <a:pPr marL="0" indent="0">
              <a:buNone/>
            </a:pPr>
            <a:r>
              <a:rPr lang="en-US" dirty="0"/>
              <a:t>[1] Soriano, M. (2023). AP 157 module. Digital Image Formation and Enhancement.</a:t>
            </a:r>
          </a:p>
          <a:p>
            <a:pPr marL="0" indent="0">
              <a:buNone/>
            </a:pPr>
            <a:r>
              <a:rPr lang="en-US" dirty="0"/>
              <a:t>[2] Displaying a hexagonal grid with matplotlib. Stack Overflow. (2021, May 17). </a:t>
            </a:r>
            <a:r>
              <a:rPr lang="en-US" dirty="0">
                <a:hlinkClick r:id="rId2"/>
              </a:rPr>
              <a:t>https://stackoverflow.com/questions/67563362/displaying-a-hexagonal-grid-with-matplotlib</a:t>
            </a:r>
            <a:endParaRPr lang="en-US" dirty="0"/>
          </a:p>
          <a:p>
            <a:pPr marL="0" indent="0">
              <a:buNone/>
            </a:pPr>
            <a:r>
              <a:rPr lang="en-US" dirty="0"/>
              <a:t>[3] JPG vs PNG. </a:t>
            </a:r>
            <a:r>
              <a:rPr lang="en-US" dirty="0">
                <a:hlinkClick r:id="rId3"/>
              </a:rPr>
              <a:t>https://www.adobe.com/ph_en/creativecloud/file-types/image/comparison/jpeg-vs-png.html</a:t>
            </a:r>
            <a:endParaRPr lang="en-US" dirty="0"/>
          </a:p>
          <a:p>
            <a:pPr marL="0" indent="0">
              <a:buNone/>
            </a:pPr>
            <a:r>
              <a:rPr lang="en-US" dirty="0"/>
              <a:t>[4] Dark image source. </a:t>
            </a:r>
            <a:r>
              <a:rPr lang="en-US" dirty="0">
                <a:hlinkClick r:id="rId4"/>
              </a:rPr>
              <a:t>https://www.hippopx.com/en/silhouette-shadow-dark-gallery-corridor-against-the-light-146688</a:t>
            </a:r>
            <a:endParaRPr lang="en-US" dirty="0"/>
          </a:p>
          <a:p>
            <a:pPr marL="0" indent="0">
              <a:buNone/>
            </a:pPr>
            <a:endParaRPr lang="en-US" dirty="0"/>
          </a:p>
        </p:txBody>
      </p:sp>
    </p:spTree>
    <p:extLst>
      <p:ext uri="{BB962C8B-B14F-4D97-AF65-F5344CB8AC3E}">
        <p14:creationId xmlns:p14="http://schemas.microsoft.com/office/powerpoint/2010/main" val="420428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EE1-5A44-452D-B8F2-A9AD0B9E420F}"/>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34B456A2-6D19-428D-B0C9-EF380C170418}"/>
              </a:ext>
            </a:extLst>
          </p:cNvPr>
          <p:cNvSpPr>
            <a:spLocks noGrp="1"/>
          </p:cNvSpPr>
          <p:nvPr>
            <p:ph idx="1"/>
          </p:nvPr>
        </p:nvSpPr>
        <p:spPr/>
        <p:txBody>
          <a:bodyPr/>
          <a:lstStyle/>
          <a:p>
            <a:r>
              <a:rPr lang="en-US" dirty="0"/>
              <a:t>Mathematically create images</a:t>
            </a:r>
          </a:p>
          <a:p>
            <a:r>
              <a:rPr lang="en-US" dirty="0"/>
              <a:t>Compare different file types for images</a:t>
            </a:r>
          </a:p>
          <a:p>
            <a:r>
              <a:rPr lang="en-US" dirty="0"/>
              <a:t>Enhance grayscale and colored images </a:t>
            </a:r>
          </a:p>
          <a:p>
            <a:r>
              <a:rPr lang="en-US" dirty="0"/>
              <a:t>Use backprojection to manipulate the histogram of an image to a desired distribution</a:t>
            </a:r>
          </a:p>
          <a:p>
            <a:r>
              <a:rPr lang="en-US" dirty="0"/>
              <a:t>Compare contrast stretching, gray world algorithm, and white patch algorithm for white balancing of an image</a:t>
            </a:r>
          </a:p>
        </p:txBody>
      </p:sp>
    </p:spTree>
    <p:extLst>
      <p:ext uri="{BB962C8B-B14F-4D97-AF65-F5344CB8AC3E}">
        <p14:creationId xmlns:p14="http://schemas.microsoft.com/office/powerpoint/2010/main" val="422346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1" y="-14375"/>
            <a:ext cx="12191999" cy="831122"/>
          </a:xfrm>
        </p:spPr>
        <p:txBody>
          <a:bodyPr/>
          <a:lstStyle/>
          <a:p>
            <a:pPr algn="ctr"/>
            <a:r>
              <a:rPr lang="en-US" b="1" dirty="0"/>
              <a:t>MATHEMATICALLY CREATE IMAGES</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15" name="Picture 14" descr="A picture containing pattern, creative arts, symmetry, origami&#10;&#10;Description automatically generated">
            <a:extLst>
              <a:ext uri="{FF2B5EF4-FFF2-40B4-BE49-F238E27FC236}">
                <a16:creationId xmlns:a16="http://schemas.microsoft.com/office/drawing/2014/main" id="{EA894C3A-FC54-2D2B-4EB2-C1BC93373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13221"/>
            <a:ext cx="2246768" cy="2246768"/>
          </a:xfrm>
          <a:prstGeom prst="rect">
            <a:avLst/>
          </a:prstGeom>
        </p:spPr>
      </p:pic>
      <p:pic>
        <p:nvPicPr>
          <p:cNvPr id="19" name="Picture 18" descr="A black and white striped background&#10;&#10;Description automatically generated with low confidence">
            <a:extLst>
              <a:ext uri="{FF2B5EF4-FFF2-40B4-BE49-F238E27FC236}">
                <a16:creationId xmlns:a16="http://schemas.microsoft.com/office/drawing/2014/main" id="{3140A97B-EF64-00C6-AFF1-6D50F1065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81" y="997186"/>
            <a:ext cx="2246768" cy="2246768"/>
          </a:xfrm>
          <a:prstGeom prst="rect">
            <a:avLst/>
          </a:prstGeom>
        </p:spPr>
      </p:pic>
      <p:pic>
        <p:nvPicPr>
          <p:cNvPr id="21" name="Picture 20" descr="A white circle with a black circle in the middle&#10;&#10;Description automatically generated with medium confidence">
            <a:extLst>
              <a:ext uri="{FF2B5EF4-FFF2-40B4-BE49-F238E27FC236}">
                <a16:creationId xmlns:a16="http://schemas.microsoft.com/office/drawing/2014/main" id="{A76E9CE6-F376-878B-90C7-B95A6B8BE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97186"/>
            <a:ext cx="2246768" cy="2246768"/>
          </a:xfrm>
          <a:prstGeom prst="rect">
            <a:avLst/>
          </a:prstGeom>
        </p:spPr>
      </p:pic>
      <p:pic>
        <p:nvPicPr>
          <p:cNvPr id="23" name="Picture 22" descr="A black and white vertical lines&#10;&#10;Description automatically generated with low confidence">
            <a:extLst>
              <a:ext uri="{FF2B5EF4-FFF2-40B4-BE49-F238E27FC236}">
                <a16:creationId xmlns:a16="http://schemas.microsoft.com/office/drawing/2014/main" id="{4666509B-FA22-A734-F8BF-64916A165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81" y="3813224"/>
            <a:ext cx="2246768" cy="224676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578355E-9CBD-30C4-455C-59C0EFB3CF67}"/>
                  </a:ext>
                </a:extLst>
              </p:cNvPr>
              <p:cNvSpPr txBox="1"/>
              <p:nvPr/>
            </p:nvSpPr>
            <p:spPr>
              <a:xfrm>
                <a:off x="2816367" y="962482"/>
                <a:ext cx="3127215" cy="2893100"/>
              </a:xfrm>
              <a:prstGeom prst="rect">
                <a:avLst/>
              </a:prstGeom>
              <a:noFill/>
            </p:spPr>
            <p:txBody>
              <a:bodyPr wrap="square" rtlCol="0">
                <a:spAutoFit/>
              </a:bodyPr>
              <a:lstStyle/>
              <a:p>
                <a:pPr algn="just"/>
                <a:r>
                  <a:rPr lang="en-US" sz="1400" b="1" dirty="0"/>
                  <a:t>Sinusoid</a:t>
                </a:r>
              </a:p>
              <a:p>
                <a:pPr algn="just"/>
                <a:r>
                  <a:rPr lang="en-US" sz="1400" dirty="0"/>
                  <a:t>This image of the sinusoid is in the top view. This is a 400x400 pixel grayscale image, with 200 pixel per cm, where the blacks and whites represent the crests and troughs of the sinusoid, respectively. The function I used here is </a:t>
                </a:r>
                <a14:m>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sin</m:t>
                        </m:r>
                      </m:fName>
                      <m:e>
                        <m:r>
                          <a:rPr lang="en-US" sz="1400" b="0" i="1" smtClean="0">
                            <a:latin typeface="Cambria Math" panose="02040503050406030204" pitchFamily="18" charset="0"/>
                          </a:rPr>
                          <m:t>8</m:t>
                        </m:r>
                        <m:r>
                          <a:rPr lang="en-US" sz="1400" b="0" i="1" smtClean="0">
                            <a:latin typeface="Cambria Math" panose="02040503050406030204" pitchFamily="18" charset="0"/>
                          </a:rPr>
                          <m:t>𝜋</m:t>
                        </m:r>
                        <m:r>
                          <a:rPr lang="en-US" sz="1400" b="0" i="1" smtClean="0">
                            <a:latin typeface="Cambria Math" panose="02040503050406030204" pitchFamily="18" charset="0"/>
                          </a:rPr>
                          <m:t>𝑥</m:t>
                        </m:r>
                      </m:e>
                    </m:func>
                  </m:oMath>
                </a14:m>
                <a:r>
                  <a:rPr lang="en-US" sz="1400" dirty="0"/>
                  <a:t>, so its  frequency is 4 cycles per cm (which we can see there are four white bands in half the image). The </a:t>
                </a:r>
                <a14:m>
                  <m:oMath xmlns:m="http://schemas.openxmlformats.org/officeDocument/2006/math">
                    <m:r>
                      <a:rPr lang="en-US" sz="1400" b="0" i="1" smtClean="0">
                        <a:latin typeface="Cambria Math" panose="02040503050406030204" pitchFamily="18" charset="0"/>
                      </a:rPr>
                      <m:t>𝑥</m:t>
                    </m:r>
                  </m:oMath>
                </a14:m>
                <a:r>
                  <a:rPr lang="en-US" sz="1400" dirty="0"/>
                  <a:t> and </a:t>
                </a:r>
                <a14:m>
                  <m:oMath xmlns:m="http://schemas.openxmlformats.org/officeDocument/2006/math">
                    <m:r>
                      <a:rPr lang="en-US" sz="1400" b="0" i="1" smtClean="0">
                        <a:latin typeface="Cambria Math" panose="02040503050406030204" pitchFamily="18" charset="0"/>
                      </a:rPr>
                      <m:t>𝑦</m:t>
                    </m:r>
                  </m:oMath>
                </a14:m>
                <a:r>
                  <a:rPr lang="en-US" sz="1400" dirty="0"/>
                  <a:t> values were stored in a </a:t>
                </a:r>
                <a:r>
                  <a:rPr lang="en-US" sz="1400" dirty="0" err="1"/>
                  <a:t>meshgrid</a:t>
                </a:r>
                <a:r>
                  <a:rPr lang="en-US" sz="1400" dirty="0"/>
                  <a:t>.</a:t>
                </a:r>
              </a:p>
              <a:p>
                <a:pPr algn="just"/>
                <a:endParaRPr lang="en-US" sz="1400" b="1" dirty="0"/>
              </a:p>
              <a:p>
                <a:pPr algn="just"/>
                <a:endParaRPr lang="en-US" sz="1400" b="1" dirty="0"/>
              </a:p>
            </p:txBody>
          </p:sp>
        </mc:Choice>
        <mc:Fallback xmlns="">
          <p:sp>
            <p:nvSpPr>
              <p:cNvPr id="3" name="TextBox 2">
                <a:extLst>
                  <a:ext uri="{FF2B5EF4-FFF2-40B4-BE49-F238E27FC236}">
                    <a16:creationId xmlns:a16="http://schemas.microsoft.com/office/drawing/2014/main" id="{E578355E-9CBD-30C4-455C-59C0EFB3CF67}"/>
                  </a:ext>
                </a:extLst>
              </p:cNvPr>
              <p:cNvSpPr txBox="1">
                <a:spLocks noRot="1" noChangeAspect="1" noMove="1" noResize="1" noEditPoints="1" noAdjustHandles="1" noChangeArrowheads="1" noChangeShapeType="1" noTextEdit="1"/>
              </p:cNvSpPr>
              <p:nvPr/>
            </p:nvSpPr>
            <p:spPr>
              <a:xfrm>
                <a:off x="2816367" y="962482"/>
                <a:ext cx="3127215" cy="2893100"/>
              </a:xfrm>
              <a:prstGeom prst="rect">
                <a:avLst/>
              </a:prstGeom>
              <a:blipFill>
                <a:blip r:embed="rId6"/>
                <a:stretch>
                  <a:fillRect l="-585" t="-422" r="-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71EE3C-89DA-C4CC-828B-7BE330430133}"/>
                  </a:ext>
                </a:extLst>
              </p:cNvPr>
              <p:cNvSpPr txBox="1"/>
              <p:nvPr/>
            </p:nvSpPr>
            <p:spPr>
              <a:xfrm>
                <a:off x="2816369" y="3813223"/>
                <a:ext cx="3127214" cy="2462213"/>
              </a:xfrm>
              <a:prstGeom prst="rect">
                <a:avLst/>
              </a:prstGeom>
              <a:noFill/>
            </p:spPr>
            <p:txBody>
              <a:bodyPr wrap="square" rtlCol="0">
                <a:spAutoFit/>
              </a:bodyPr>
              <a:lstStyle/>
              <a:p>
                <a:pPr algn="just"/>
                <a:r>
                  <a:rPr lang="en-US" sz="1400" b="1" dirty="0"/>
                  <a:t>Grating</a:t>
                </a:r>
              </a:p>
              <a:p>
                <a:pPr algn="just"/>
                <a:r>
                  <a:rPr lang="en-US" sz="1400" dirty="0"/>
                  <a:t>This image of the grating can be thought of a square wave in the top view. This is a 400x400 pixel grayscale image, where the blacks and whites represent the crests and troughs of the square wave, respectively. This was created by storing alternating 1’s and -1’s (or any set of binary numbers) where the higher value correspond to white. The </a:t>
                </a:r>
                <a14:m>
                  <m:oMath xmlns:m="http://schemas.openxmlformats.org/officeDocument/2006/math">
                    <m:r>
                      <a:rPr lang="en-US" sz="1400" b="0" i="1" smtClean="0">
                        <a:latin typeface="Cambria Math" panose="02040503050406030204" pitchFamily="18" charset="0"/>
                      </a:rPr>
                      <m:t>𝑥</m:t>
                    </m:r>
                  </m:oMath>
                </a14:m>
                <a:r>
                  <a:rPr lang="en-US" sz="1400" dirty="0"/>
                  <a:t> and </a:t>
                </a:r>
                <a14:m>
                  <m:oMath xmlns:m="http://schemas.openxmlformats.org/officeDocument/2006/math">
                    <m:r>
                      <a:rPr lang="en-US" sz="1400" b="0" i="1" smtClean="0">
                        <a:latin typeface="Cambria Math" panose="02040503050406030204" pitchFamily="18" charset="0"/>
                      </a:rPr>
                      <m:t>𝑦</m:t>
                    </m:r>
                  </m:oMath>
                </a14:m>
                <a:r>
                  <a:rPr lang="en-US" sz="1400" dirty="0"/>
                  <a:t> values were stored in a </a:t>
                </a:r>
                <a:r>
                  <a:rPr lang="en-US" sz="1400" dirty="0" err="1"/>
                  <a:t>meshgrid</a:t>
                </a:r>
                <a:r>
                  <a:rPr lang="en-US" sz="1400" dirty="0"/>
                  <a:t>. </a:t>
                </a:r>
                <a:endParaRPr lang="en-US" sz="1400" b="1" dirty="0"/>
              </a:p>
            </p:txBody>
          </p:sp>
        </mc:Choice>
        <mc:Fallback xmlns="">
          <p:sp>
            <p:nvSpPr>
              <p:cNvPr id="4" name="TextBox 3">
                <a:extLst>
                  <a:ext uri="{FF2B5EF4-FFF2-40B4-BE49-F238E27FC236}">
                    <a16:creationId xmlns:a16="http://schemas.microsoft.com/office/drawing/2014/main" id="{B171EE3C-89DA-C4CC-828B-7BE330430133}"/>
                  </a:ext>
                </a:extLst>
              </p:cNvPr>
              <p:cNvSpPr txBox="1">
                <a:spLocks noRot="1" noChangeAspect="1" noMove="1" noResize="1" noEditPoints="1" noAdjustHandles="1" noChangeArrowheads="1" noChangeShapeType="1" noTextEdit="1"/>
              </p:cNvSpPr>
              <p:nvPr/>
            </p:nvSpPr>
            <p:spPr>
              <a:xfrm>
                <a:off x="2816369" y="3813223"/>
                <a:ext cx="3127214" cy="2462213"/>
              </a:xfrm>
              <a:prstGeom prst="rect">
                <a:avLst/>
              </a:prstGeom>
              <a:blipFill>
                <a:blip r:embed="rId7"/>
                <a:stretch>
                  <a:fillRect l="-585" t="-496" r="-585" b="-173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403437-2C40-1CE2-57B0-CE47068F0EA4}"/>
              </a:ext>
            </a:extLst>
          </p:cNvPr>
          <p:cNvSpPr txBox="1"/>
          <p:nvPr/>
        </p:nvSpPr>
        <p:spPr>
          <a:xfrm>
            <a:off x="8495186" y="956759"/>
            <a:ext cx="3196703" cy="2462213"/>
          </a:xfrm>
          <a:prstGeom prst="rect">
            <a:avLst/>
          </a:prstGeom>
          <a:noFill/>
        </p:spPr>
        <p:txBody>
          <a:bodyPr wrap="square" rtlCol="0">
            <a:spAutoFit/>
          </a:bodyPr>
          <a:lstStyle/>
          <a:p>
            <a:pPr algn="just"/>
            <a:r>
              <a:rPr lang="en-US" sz="1400" b="1" dirty="0"/>
              <a:t>Hubble’s primary mirror (annulus)</a:t>
            </a:r>
          </a:p>
          <a:p>
            <a:pPr algn="just"/>
            <a:r>
              <a:rPr lang="en-US" sz="1400" dirty="0"/>
              <a:t>This image is a binary image composed of 1’s (white) and 0’s (black). I generated this by creating a 2000x2000 </a:t>
            </a:r>
            <a:r>
              <a:rPr lang="en-US" sz="1400" dirty="0" err="1"/>
              <a:t>meshgrid</a:t>
            </a:r>
            <a:r>
              <a:rPr lang="en-US" sz="1400" dirty="0"/>
              <a:t> of 0’s with the center as the origin. Then, I calculated each pixel’s distance from the origin. From this, I assigned a pixel value 1 when the distance is less than a desired radius, hence creating a white circle. For the inner hole, I just switched the value to back to 0. </a:t>
            </a:r>
          </a:p>
        </p:txBody>
      </p:sp>
      <p:sp>
        <p:nvSpPr>
          <p:cNvPr id="6" name="TextBox 5">
            <a:extLst>
              <a:ext uri="{FF2B5EF4-FFF2-40B4-BE49-F238E27FC236}">
                <a16:creationId xmlns:a16="http://schemas.microsoft.com/office/drawing/2014/main" id="{2764872A-8DF4-8B6A-4DCC-28B1B99384A2}"/>
              </a:ext>
            </a:extLst>
          </p:cNvPr>
          <p:cNvSpPr txBox="1"/>
          <p:nvPr/>
        </p:nvSpPr>
        <p:spPr>
          <a:xfrm>
            <a:off x="8495185" y="4028664"/>
            <a:ext cx="3196703" cy="1815882"/>
          </a:xfrm>
          <a:prstGeom prst="rect">
            <a:avLst/>
          </a:prstGeom>
          <a:noFill/>
        </p:spPr>
        <p:txBody>
          <a:bodyPr wrap="square" rtlCol="0">
            <a:spAutoFit/>
          </a:bodyPr>
          <a:lstStyle/>
          <a:p>
            <a:pPr algn="just"/>
            <a:r>
              <a:rPr lang="en-US" sz="1400" b="1" dirty="0"/>
              <a:t>JWST primary mirror (hexagon array)</a:t>
            </a:r>
          </a:p>
          <a:p>
            <a:pPr algn="just"/>
            <a:r>
              <a:rPr lang="en-US" sz="1400" dirty="0"/>
              <a:t>This image is a colored simulation of the JWST mirror. The hexagons were created by solving the apothem (line segment starting from the center that is perpendicular to the side), along with a speciﬁed horizontal coordinate for the center of a singular hexagon shape.</a:t>
            </a:r>
          </a:p>
        </p:txBody>
      </p:sp>
    </p:spTree>
    <p:extLst>
      <p:ext uri="{BB962C8B-B14F-4D97-AF65-F5344CB8AC3E}">
        <p14:creationId xmlns:p14="http://schemas.microsoft.com/office/powerpoint/2010/main" val="142086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1" y="-14375"/>
            <a:ext cx="12191999" cy="831122"/>
          </a:xfrm>
        </p:spPr>
        <p:txBody>
          <a:bodyPr/>
          <a:lstStyle/>
          <a:p>
            <a:pPr algn="ctr"/>
            <a:r>
              <a:rPr lang="en-US" b="1" dirty="0"/>
              <a:t>IMAGE TYPES</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sp>
        <p:nvSpPr>
          <p:cNvPr id="30" name="TextBox 29">
            <a:extLst>
              <a:ext uri="{FF2B5EF4-FFF2-40B4-BE49-F238E27FC236}">
                <a16:creationId xmlns:a16="http://schemas.microsoft.com/office/drawing/2014/main" id="{20B9A439-3166-4A89-8F4F-3DF249B8BCC0}"/>
              </a:ext>
            </a:extLst>
          </p:cNvPr>
          <p:cNvSpPr txBox="1"/>
          <p:nvPr/>
        </p:nvSpPr>
        <p:spPr>
          <a:xfrm>
            <a:off x="4228737" y="1192231"/>
            <a:ext cx="3734522" cy="4524315"/>
          </a:xfrm>
          <a:prstGeom prst="rect">
            <a:avLst/>
          </a:prstGeom>
          <a:noFill/>
        </p:spPr>
        <p:txBody>
          <a:bodyPr wrap="square" rtlCol="0">
            <a:spAutoFit/>
          </a:bodyPr>
          <a:lstStyle/>
          <a:p>
            <a:pPr algn="just"/>
            <a:r>
              <a:rPr lang="en-US" b="1" dirty="0"/>
              <a:t>Olympic logo</a:t>
            </a:r>
          </a:p>
          <a:p>
            <a:pPr algn="just"/>
            <a:r>
              <a:rPr lang="en-US" dirty="0"/>
              <a:t>This image of the Olympic logo was created with the same idea as the annulus image. Only this time, the different colors are obtained by stacking RGB arrays, i.e., yellow color has pixel RGB value [1,1,0], and the different rings’ origins were translated accordingly. The image was saved as PNG, JPG, TIFF, and BMP. BMP and TIFF files are usually large and used when the image is needed to be printed on large papers such as posters. The. PNG and JPG are the ideal image type for usual use and are the most common image file type.</a:t>
            </a:r>
          </a:p>
        </p:txBody>
      </p:sp>
      <p:pic>
        <p:nvPicPr>
          <p:cNvPr id="34" name="Picture 33" descr="A picture containing circle, colorfulness&#10;&#10;Description automatically generated">
            <a:extLst>
              <a:ext uri="{FF2B5EF4-FFF2-40B4-BE49-F238E27FC236}">
                <a16:creationId xmlns:a16="http://schemas.microsoft.com/office/drawing/2014/main" id="{A63F6BA5-DB59-616D-EAEC-D5FFD9A4E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90" y="1107234"/>
            <a:ext cx="2242928" cy="2242928"/>
          </a:xfrm>
          <a:prstGeom prst="rect">
            <a:avLst/>
          </a:prstGeom>
        </p:spPr>
      </p:pic>
      <p:pic>
        <p:nvPicPr>
          <p:cNvPr id="36" name="Picture 35" descr="A picture containing circle, colorfulness&#10;&#10;Description automatically generated">
            <a:extLst>
              <a:ext uri="{FF2B5EF4-FFF2-40B4-BE49-F238E27FC236}">
                <a16:creationId xmlns:a16="http://schemas.microsoft.com/office/drawing/2014/main" id="{396D06C1-9DF2-D6F1-DA86-B66E98DE1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278" y="1107234"/>
            <a:ext cx="2242923" cy="2242923"/>
          </a:xfrm>
          <a:prstGeom prst="rect">
            <a:avLst/>
          </a:prstGeom>
        </p:spPr>
      </p:pic>
      <p:pic>
        <p:nvPicPr>
          <p:cNvPr id="38" name="Picture 37" descr="A picture containing circle, colorfulness&#10;&#10;Description automatically generated">
            <a:extLst>
              <a:ext uri="{FF2B5EF4-FFF2-40B4-BE49-F238E27FC236}">
                <a16:creationId xmlns:a16="http://schemas.microsoft.com/office/drawing/2014/main" id="{EE159932-5215-944E-076B-C6CFFEF51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273" y="3239047"/>
            <a:ext cx="2242928" cy="2242928"/>
          </a:xfrm>
          <a:prstGeom prst="rect">
            <a:avLst/>
          </a:prstGeom>
        </p:spPr>
      </p:pic>
      <p:pic>
        <p:nvPicPr>
          <p:cNvPr id="40" name="Picture 39" descr="A picture containing circle, colorfulness&#10;&#10;Description automatically generated">
            <a:extLst>
              <a:ext uri="{FF2B5EF4-FFF2-40B4-BE49-F238E27FC236}">
                <a16:creationId xmlns:a16="http://schemas.microsoft.com/office/drawing/2014/main" id="{0B684B86-3136-7F53-E0B2-B652E3F5A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790" y="3454389"/>
            <a:ext cx="2242923" cy="2242923"/>
          </a:xfrm>
          <a:prstGeom prst="rect">
            <a:avLst/>
          </a:prstGeom>
        </p:spPr>
      </p:pic>
      <p:sp>
        <p:nvSpPr>
          <p:cNvPr id="41" name="TextBox 40">
            <a:extLst>
              <a:ext uri="{FF2B5EF4-FFF2-40B4-BE49-F238E27FC236}">
                <a16:creationId xmlns:a16="http://schemas.microsoft.com/office/drawing/2014/main" id="{96AD1191-4E0C-CFD6-F808-A546C96ACF26}"/>
              </a:ext>
            </a:extLst>
          </p:cNvPr>
          <p:cNvSpPr txBox="1"/>
          <p:nvPr/>
        </p:nvSpPr>
        <p:spPr>
          <a:xfrm>
            <a:off x="1814000" y="2872903"/>
            <a:ext cx="846501" cy="523220"/>
          </a:xfrm>
          <a:prstGeom prst="rect">
            <a:avLst/>
          </a:prstGeom>
          <a:noFill/>
        </p:spPr>
        <p:txBody>
          <a:bodyPr wrap="square" rtlCol="0">
            <a:spAutoFit/>
          </a:bodyPr>
          <a:lstStyle/>
          <a:p>
            <a:pPr algn="ctr"/>
            <a:r>
              <a:rPr lang="en-US" sz="1400" b="1" dirty="0"/>
              <a:t>PNG file</a:t>
            </a:r>
          </a:p>
          <a:p>
            <a:pPr algn="ctr"/>
            <a:endParaRPr lang="en-US" sz="1400" b="1" dirty="0"/>
          </a:p>
        </p:txBody>
      </p:sp>
      <p:sp>
        <p:nvSpPr>
          <p:cNvPr id="42" name="TextBox 41">
            <a:extLst>
              <a:ext uri="{FF2B5EF4-FFF2-40B4-BE49-F238E27FC236}">
                <a16:creationId xmlns:a16="http://schemas.microsoft.com/office/drawing/2014/main" id="{243EA666-E09B-E107-0DED-87856634BA5F}"/>
              </a:ext>
            </a:extLst>
          </p:cNvPr>
          <p:cNvSpPr txBox="1"/>
          <p:nvPr/>
        </p:nvSpPr>
        <p:spPr>
          <a:xfrm>
            <a:off x="1814000" y="5084937"/>
            <a:ext cx="846501" cy="307777"/>
          </a:xfrm>
          <a:prstGeom prst="rect">
            <a:avLst/>
          </a:prstGeom>
          <a:noFill/>
        </p:spPr>
        <p:txBody>
          <a:bodyPr wrap="square" rtlCol="0">
            <a:spAutoFit/>
          </a:bodyPr>
          <a:lstStyle/>
          <a:p>
            <a:pPr algn="ctr"/>
            <a:r>
              <a:rPr lang="en-US" sz="1400" b="1" dirty="0"/>
              <a:t>TIFF file</a:t>
            </a:r>
          </a:p>
        </p:txBody>
      </p:sp>
      <p:sp>
        <p:nvSpPr>
          <p:cNvPr id="43" name="TextBox 42">
            <a:extLst>
              <a:ext uri="{FF2B5EF4-FFF2-40B4-BE49-F238E27FC236}">
                <a16:creationId xmlns:a16="http://schemas.microsoft.com/office/drawing/2014/main" id="{82E6D96C-CC86-1B72-440F-8DBB5E183C67}"/>
              </a:ext>
            </a:extLst>
          </p:cNvPr>
          <p:cNvSpPr txBox="1"/>
          <p:nvPr/>
        </p:nvSpPr>
        <p:spPr>
          <a:xfrm>
            <a:off x="9531486" y="5084932"/>
            <a:ext cx="846501" cy="307777"/>
          </a:xfrm>
          <a:prstGeom prst="rect">
            <a:avLst/>
          </a:prstGeom>
          <a:noFill/>
        </p:spPr>
        <p:txBody>
          <a:bodyPr wrap="square" rtlCol="0">
            <a:spAutoFit/>
          </a:bodyPr>
          <a:lstStyle/>
          <a:p>
            <a:pPr algn="ctr"/>
            <a:r>
              <a:rPr lang="en-US" sz="1400" b="1" dirty="0"/>
              <a:t>BMP file</a:t>
            </a:r>
          </a:p>
        </p:txBody>
      </p:sp>
      <p:sp>
        <p:nvSpPr>
          <p:cNvPr id="46" name="TextBox 45">
            <a:extLst>
              <a:ext uri="{FF2B5EF4-FFF2-40B4-BE49-F238E27FC236}">
                <a16:creationId xmlns:a16="http://schemas.microsoft.com/office/drawing/2014/main" id="{CA985927-83F7-D494-B663-6B80378646FE}"/>
              </a:ext>
            </a:extLst>
          </p:cNvPr>
          <p:cNvSpPr txBox="1"/>
          <p:nvPr/>
        </p:nvSpPr>
        <p:spPr>
          <a:xfrm>
            <a:off x="9531486" y="2869921"/>
            <a:ext cx="846501" cy="307777"/>
          </a:xfrm>
          <a:prstGeom prst="rect">
            <a:avLst/>
          </a:prstGeom>
          <a:noFill/>
        </p:spPr>
        <p:txBody>
          <a:bodyPr wrap="square" rtlCol="0">
            <a:spAutoFit/>
          </a:bodyPr>
          <a:lstStyle/>
          <a:p>
            <a:pPr algn="ctr"/>
            <a:r>
              <a:rPr lang="en-US" sz="1400" b="1" dirty="0"/>
              <a:t>JPG file</a:t>
            </a:r>
          </a:p>
        </p:txBody>
      </p:sp>
    </p:spTree>
    <p:extLst>
      <p:ext uri="{BB962C8B-B14F-4D97-AF65-F5344CB8AC3E}">
        <p14:creationId xmlns:p14="http://schemas.microsoft.com/office/powerpoint/2010/main" val="116002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circle, colorfulness&#10;&#10;Description automatically generated">
            <a:extLst>
              <a:ext uri="{FF2B5EF4-FFF2-40B4-BE49-F238E27FC236}">
                <a16:creationId xmlns:a16="http://schemas.microsoft.com/office/drawing/2014/main" id="{DA9A2859-17CD-8EF1-AE59-AD47ABF7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586" y="14653"/>
            <a:ext cx="9151897" cy="9151897"/>
          </a:xfrm>
          <a:prstGeom prst="rect">
            <a:avLst/>
          </a:prstGeom>
        </p:spPr>
      </p:pic>
      <p:pic>
        <p:nvPicPr>
          <p:cNvPr id="27" name="Picture 26" descr="A picture containing circle, colorfulness&#10;&#10;Description automatically generated">
            <a:extLst>
              <a:ext uri="{FF2B5EF4-FFF2-40B4-BE49-F238E27FC236}">
                <a16:creationId xmlns:a16="http://schemas.microsoft.com/office/drawing/2014/main" id="{F77AC5AC-F869-BC63-8FC9-0D03F2CAE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497" y="14653"/>
            <a:ext cx="9151913" cy="9151913"/>
          </a:xfrm>
          <a:prstGeom prst="rect">
            <a:avLst/>
          </a:prstGeom>
        </p:spPr>
      </p:pic>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1" y="278074"/>
            <a:ext cx="12191999" cy="831122"/>
          </a:xfrm>
        </p:spPr>
        <p:txBody>
          <a:bodyPr/>
          <a:lstStyle/>
          <a:p>
            <a:pPr algn="ctr"/>
            <a:r>
              <a:rPr lang="en-US" b="1" dirty="0"/>
              <a:t>IMAGE TYPES</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sp>
        <p:nvSpPr>
          <p:cNvPr id="30" name="TextBox 29">
            <a:extLst>
              <a:ext uri="{FF2B5EF4-FFF2-40B4-BE49-F238E27FC236}">
                <a16:creationId xmlns:a16="http://schemas.microsoft.com/office/drawing/2014/main" id="{20B9A439-3166-4A89-8F4F-3DF249B8BCC0}"/>
              </a:ext>
            </a:extLst>
          </p:cNvPr>
          <p:cNvSpPr txBox="1"/>
          <p:nvPr/>
        </p:nvSpPr>
        <p:spPr>
          <a:xfrm>
            <a:off x="0" y="816747"/>
            <a:ext cx="12191998" cy="1600438"/>
          </a:xfrm>
          <a:prstGeom prst="rect">
            <a:avLst/>
          </a:prstGeom>
          <a:noFill/>
        </p:spPr>
        <p:txBody>
          <a:bodyPr wrap="square" rtlCol="0">
            <a:spAutoFit/>
          </a:bodyPr>
          <a:lstStyle/>
          <a:p>
            <a:pPr algn="just"/>
            <a:r>
              <a:rPr lang="en-US" sz="1400" b="1" dirty="0"/>
              <a:t>PNG VS JPG</a:t>
            </a:r>
          </a:p>
          <a:p>
            <a:pPr algn="just"/>
            <a:r>
              <a:rPr lang="en-US" sz="1400" dirty="0"/>
              <a:t>The main difference between PNG and JPG is the way they compress the image. Yes, they both have much smaller file sizes compared to TIFF and BMP,  but between PNG and JPG, JPG usually still has the lower size of the two. This is because JPG uses lossy compression, as opposed to PNG’s lossless compression. As the terms suggest, JPG loses more information when compressed, hence having lower size. However, this makes the image more ‘pixelated’, as seen in the zoomed in version of the Olympic logo images.</a:t>
            </a:r>
          </a:p>
          <a:p>
            <a:pPr algn="just"/>
            <a:endParaRPr lang="en-US" sz="1400" b="1" dirty="0"/>
          </a:p>
          <a:p>
            <a:pPr algn="just"/>
            <a:endParaRPr lang="en-US" sz="1400" b="1" dirty="0"/>
          </a:p>
        </p:txBody>
      </p:sp>
      <p:sp>
        <p:nvSpPr>
          <p:cNvPr id="31" name="TextBox 30">
            <a:extLst>
              <a:ext uri="{FF2B5EF4-FFF2-40B4-BE49-F238E27FC236}">
                <a16:creationId xmlns:a16="http://schemas.microsoft.com/office/drawing/2014/main" id="{62F3869D-AA37-8E9C-FACC-88184C212C2D}"/>
              </a:ext>
            </a:extLst>
          </p:cNvPr>
          <p:cNvSpPr txBox="1"/>
          <p:nvPr/>
        </p:nvSpPr>
        <p:spPr>
          <a:xfrm>
            <a:off x="2327480" y="1893966"/>
            <a:ext cx="846501" cy="307777"/>
          </a:xfrm>
          <a:prstGeom prst="rect">
            <a:avLst/>
          </a:prstGeom>
          <a:noFill/>
        </p:spPr>
        <p:txBody>
          <a:bodyPr wrap="square" rtlCol="0">
            <a:spAutoFit/>
          </a:bodyPr>
          <a:lstStyle/>
          <a:p>
            <a:pPr algn="just"/>
            <a:r>
              <a:rPr lang="en-US" sz="1400" b="1" dirty="0"/>
              <a:t>PNG file</a:t>
            </a:r>
          </a:p>
        </p:txBody>
      </p:sp>
      <p:sp>
        <p:nvSpPr>
          <p:cNvPr id="32" name="TextBox 31">
            <a:extLst>
              <a:ext uri="{FF2B5EF4-FFF2-40B4-BE49-F238E27FC236}">
                <a16:creationId xmlns:a16="http://schemas.microsoft.com/office/drawing/2014/main" id="{8EAF2B65-F39C-BD86-C0BD-A52B80ADDDCA}"/>
              </a:ext>
            </a:extLst>
          </p:cNvPr>
          <p:cNvSpPr txBox="1"/>
          <p:nvPr/>
        </p:nvSpPr>
        <p:spPr>
          <a:xfrm>
            <a:off x="9758090" y="1893965"/>
            <a:ext cx="846501" cy="307777"/>
          </a:xfrm>
          <a:prstGeom prst="rect">
            <a:avLst/>
          </a:prstGeom>
          <a:noFill/>
        </p:spPr>
        <p:txBody>
          <a:bodyPr wrap="square" rtlCol="0">
            <a:spAutoFit/>
          </a:bodyPr>
          <a:lstStyle/>
          <a:p>
            <a:pPr algn="just"/>
            <a:r>
              <a:rPr lang="en-US" sz="1400" b="1" dirty="0"/>
              <a:t>JPG file</a:t>
            </a:r>
          </a:p>
        </p:txBody>
      </p:sp>
    </p:spTree>
    <p:extLst>
      <p:ext uri="{BB962C8B-B14F-4D97-AF65-F5344CB8AC3E}">
        <p14:creationId xmlns:p14="http://schemas.microsoft.com/office/powerpoint/2010/main" val="421239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1" y="0"/>
            <a:ext cx="12191999" cy="1325563"/>
          </a:xfrm>
        </p:spPr>
        <p:txBody>
          <a:bodyPr/>
          <a:lstStyle/>
          <a:p>
            <a:pPr algn="ctr"/>
            <a:r>
              <a:rPr lang="en-US" b="1" dirty="0"/>
              <a:t>IMAGE ENHANCEMENT USING GIMP</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4" name="Picture 3" descr="A person and person standing in a hallway&#10;&#10;Description automatically generated with medium confidence">
            <a:extLst>
              <a:ext uri="{FF2B5EF4-FFF2-40B4-BE49-F238E27FC236}">
                <a16:creationId xmlns:a16="http://schemas.microsoft.com/office/drawing/2014/main" id="{B149CA04-4972-C1EF-FB19-BD512E4B4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8684" y="969570"/>
            <a:ext cx="3036564" cy="2024376"/>
          </a:xfrm>
          <a:prstGeom prst="rect">
            <a:avLst/>
          </a:prstGeom>
        </p:spPr>
      </p:pic>
      <p:pic>
        <p:nvPicPr>
          <p:cNvPr id="6" name="Picture 5" descr="A couple of people standing in a hallway&#10;&#10;Description automatically generated with low confidence">
            <a:extLst>
              <a:ext uri="{FF2B5EF4-FFF2-40B4-BE49-F238E27FC236}">
                <a16:creationId xmlns:a16="http://schemas.microsoft.com/office/drawing/2014/main" id="{5E1D6771-82DF-8DAB-1172-27A8E9E6A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52" y="972340"/>
            <a:ext cx="3036564" cy="2024376"/>
          </a:xfrm>
          <a:prstGeom prst="rect">
            <a:avLst/>
          </a:prstGeom>
        </p:spPr>
      </p:pic>
      <p:pic>
        <p:nvPicPr>
          <p:cNvPr id="8" name="Picture 7" descr="A screen shot of a graph&#10;&#10;Description automatically generated with medium confidence">
            <a:extLst>
              <a:ext uri="{FF2B5EF4-FFF2-40B4-BE49-F238E27FC236}">
                <a16:creationId xmlns:a16="http://schemas.microsoft.com/office/drawing/2014/main" id="{291EE1AA-0A95-0822-4A5C-6AA3B87A3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454" y="3146291"/>
            <a:ext cx="2105025" cy="3323724"/>
          </a:xfrm>
          <a:prstGeom prst="rect">
            <a:avLst/>
          </a:prstGeom>
        </p:spPr>
      </p:pic>
      <p:pic>
        <p:nvPicPr>
          <p:cNvPr id="12" name="Picture 11" descr="A screen shot of a graph&#10;&#10;Description automatically generated with medium confidence">
            <a:extLst>
              <a:ext uri="{FF2B5EF4-FFF2-40B4-BE49-F238E27FC236}">
                <a16:creationId xmlns:a16="http://schemas.microsoft.com/office/drawing/2014/main" id="{82B3B87D-A582-CE34-79BB-C002810EA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476" y="3151831"/>
            <a:ext cx="2105025" cy="3318184"/>
          </a:xfrm>
          <a:prstGeom prst="rect">
            <a:avLst/>
          </a:prstGeom>
        </p:spPr>
      </p:pic>
      <p:sp>
        <p:nvSpPr>
          <p:cNvPr id="13" name="TextBox 12">
            <a:extLst>
              <a:ext uri="{FF2B5EF4-FFF2-40B4-BE49-F238E27FC236}">
                <a16:creationId xmlns:a16="http://schemas.microsoft.com/office/drawing/2014/main" id="{2FF34F1B-76C9-4BF9-D4D0-CABA6C67FC8C}"/>
              </a:ext>
            </a:extLst>
          </p:cNvPr>
          <p:cNvSpPr txBox="1"/>
          <p:nvPr/>
        </p:nvSpPr>
        <p:spPr>
          <a:xfrm>
            <a:off x="4086225" y="1053410"/>
            <a:ext cx="4038600" cy="5262979"/>
          </a:xfrm>
          <a:prstGeom prst="rect">
            <a:avLst/>
          </a:prstGeom>
          <a:noFill/>
        </p:spPr>
        <p:txBody>
          <a:bodyPr wrap="square" rtlCol="0">
            <a:spAutoFit/>
          </a:bodyPr>
          <a:lstStyle/>
          <a:p>
            <a:pPr algn="just"/>
            <a:r>
              <a:rPr lang="en-US" sz="1600" b="1" dirty="0"/>
              <a:t>Dark image</a:t>
            </a:r>
          </a:p>
          <a:p>
            <a:pPr algn="just"/>
            <a:r>
              <a:rPr lang="en-US" sz="1600" dirty="0"/>
              <a:t>As seen from the left, the image contains silhouettes of people because of the bright light behind. It may seem that information on the person are lost, but in reality they are still encoded in the image. With GIMP, we are able to tweak its input-output curve of the image’s histogram.</a:t>
            </a:r>
          </a:p>
          <a:p>
            <a:pPr algn="just"/>
            <a:endParaRPr lang="en-US" sz="1600" b="1" dirty="0"/>
          </a:p>
          <a:p>
            <a:pPr algn="just"/>
            <a:r>
              <a:rPr lang="en-US" sz="1600" b="1" dirty="0"/>
              <a:t>IO-curve</a:t>
            </a:r>
          </a:p>
          <a:p>
            <a:pPr algn="just"/>
            <a:r>
              <a:rPr lang="en-US" sz="1600" dirty="0"/>
              <a:t>As seen from the left, the image’s IO-curve does not properly scale with the peak values in the histogram, where the left side corresponding to dark pixels and the right side corresponding to bright pixels. By properly adjusting the curve and dragging it along the peak (which are the dark areas) in the histogram, we obtain an image with better information on the dark areas in the original image.</a:t>
            </a:r>
            <a:endParaRPr lang="en-US" sz="1600" b="1" dirty="0"/>
          </a:p>
          <a:p>
            <a:pPr algn="just"/>
            <a:endParaRPr lang="en-US" sz="1600" b="1" dirty="0"/>
          </a:p>
        </p:txBody>
      </p:sp>
    </p:spTree>
    <p:extLst>
      <p:ext uri="{BB962C8B-B14F-4D97-AF65-F5344CB8AC3E}">
        <p14:creationId xmlns:p14="http://schemas.microsoft.com/office/powerpoint/2010/main" val="414398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HISTOGRAM BACKPROJECTION</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15" name="Picture 14" descr="A picture containing line, diagram, plot, text&#10;&#10;Description automatically generated">
            <a:extLst>
              <a:ext uri="{FF2B5EF4-FFF2-40B4-BE49-F238E27FC236}">
                <a16:creationId xmlns:a16="http://schemas.microsoft.com/office/drawing/2014/main" id="{862428CE-D957-0B64-DFD9-C277B9C7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28838"/>
            <a:ext cx="7493678" cy="2497892"/>
          </a:xfrm>
          <a:prstGeom prst="rect">
            <a:avLst/>
          </a:prstGeom>
        </p:spPr>
      </p:pic>
      <p:pic>
        <p:nvPicPr>
          <p:cNvPr id="4" name="Picture 3" descr="A silhouette of a person and person standing in a hallway&#10;&#10;Description automatically generated with medium confidence">
            <a:extLst>
              <a:ext uri="{FF2B5EF4-FFF2-40B4-BE49-F238E27FC236}">
                <a16:creationId xmlns:a16="http://schemas.microsoft.com/office/drawing/2014/main" id="{7DD90914-D084-C3FC-6A58-D2521169D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32" y="1108322"/>
            <a:ext cx="3481017" cy="2320678"/>
          </a:xfrm>
          <a:prstGeom prst="rect">
            <a:avLst/>
          </a:prstGeom>
        </p:spPr>
      </p:pic>
      <p:sp>
        <p:nvSpPr>
          <p:cNvPr id="5" name="TextBox 4">
            <a:extLst>
              <a:ext uri="{FF2B5EF4-FFF2-40B4-BE49-F238E27FC236}">
                <a16:creationId xmlns:a16="http://schemas.microsoft.com/office/drawing/2014/main" id="{62668935-BAF5-6A82-FFF2-0241675A82B6}"/>
              </a:ext>
            </a:extLst>
          </p:cNvPr>
          <p:cNvSpPr txBox="1"/>
          <p:nvPr/>
        </p:nvSpPr>
        <p:spPr>
          <a:xfrm>
            <a:off x="4057649" y="1237609"/>
            <a:ext cx="7800975" cy="2308324"/>
          </a:xfrm>
          <a:prstGeom prst="rect">
            <a:avLst/>
          </a:prstGeom>
          <a:noFill/>
        </p:spPr>
        <p:txBody>
          <a:bodyPr wrap="square" rtlCol="0">
            <a:spAutoFit/>
          </a:bodyPr>
          <a:lstStyle/>
          <a:p>
            <a:pPr algn="just"/>
            <a:r>
              <a:rPr lang="en-US" b="1" dirty="0"/>
              <a:t>Grayscale image</a:t>
            </a:r>
          </a:p>
          <a:p>
            <a:pPr algn="just"/>
            <a:r>
              <a:rPr lang="en-US" dirty="0"/>
              <a:t>In this section, the same dark image was used as a sample for doing histogram backprojection to enhance the image.</a:t>
            </a:r>
          </a:p>
          <a:p>
            <a:pPr algn="just"/>
            <a:endParaRPr lang="en-US" b="1" dirty="0"/>
          </a:p>
          <a:p>
            <a:pPr algn="just"/>
            <a:r>
              <a:rPr lang="en-US" dirty="0"/>
              <a:t>First, the image was converted to grayscale, which is shown on the left. Then, we obtain the histogram of the ‘gray’ values of each pixel ranging from 0 to 1, where 0 is black and 1 is white. By normalizing the histogram, we obtain the image’s Probability Distribution Function (PDF), as shown below.</a:t>
            </a:r>
          </a:p>
        </p:txBody>
      </p:sp>
      <p:sp>
        <p:nvSpPr>
          <p:cNvPr id="7" name="TextBox 6">
            <a:extLst>
              <a:ext uri="{FF2B5EF4-FFF2-40B4-BE49-F238E27FC236}">
                <a16:creationId xmlns:a16="http://schemas.microsoft.com/office/drawing/2014/main" id="{55196D96-749A-B797-5EB4-8D6B1C17B79E}"/>
              </a:ext>
            </a:extLst>
          </p:cNvPr>
          <p:cNvSpPr txBox="1"/>
          <p:nvPr/>
        </p:nvSpPr>
        <p:spPr>
          <a:xfrm>
            <a:off x="6858000" y="3677846"/>
            <a:ext cx="5191125" cy="2554545"/>
          </a:xfrm>
          <a:prstGeom prst="rect">
            <a:avLst/>
          </a:prstGeom>
          <a:noFill/>
        </p:spPr>
        <p:txBody>
          <a:bodyPr wrap="square" rtlCol="0">
            <a:spAutoFit/>
          </a:bodyPr>
          <a:lstStyle/>
          <a:p>
            <a:pPr algn="just"/>
            <a:r>
              <a:rPr lang="en-US" sz="1600" b="1" dirty="0"/>
              <a:t>PDF and CDF</a:t>
            </a:r>
          </a:p>
          <a:p>
            <a:pPr algn="just"/>
            <a:r>
              <a:rPr lang="en-US" sz="1600" dirty="0"/>
              <a:t>As can be seen from the GIMP IO-curve, the PDF obtained in the image is the same distribution shown in GIMP. When the value of the function includes the values previous it, then you obtain the Cumulative Distribution Function (CDF) of the image.</a:t>
            </a:r>
          </a:p>
          <a:p>
            <a:pPr algn="just"/>
            <a:endParaRPr lang="en-US" sz="1600" dirty="0"/>
          </a:p>
          <a:p>
            <a:pPr algn="just"/>
            <a:r>
              <a:rPr lang="en-US" sz="1600" dirty="0"/>
              <a:t>Manipulating the CDF to ideal distributions will enhance the grayscale accordingly by again scaling the curve to the appropriate target curve, as will be seen in the next parts.</a:t>
            </a:r>
          </a:p>
        </p:txBody>
      </p:sp>
    </p:spTree>
    <p:extLst>
      <p:ext uri="{BB962C8B-B14F-4D97-AF65-F5344CB8AC3E}">
        <p14:creationId xmlns:p14="http://schemas.microsoft.com/office/powerpoint/2010/main" val="379850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HISTOGRAM BACKPROJECTION: LINEAR CDF</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8" name="Picture 7" descr="A picture containing line, plot, diagram, screenshot&#10;&#10;Description automatically generated">
            <a:extLst>
              <a:ext uri="{FF2B5EF4-FFF2-40B4-BE49-F238E27FC236}">
                <a16:creationId xmlns:a16="http://schemas.microsoft.com/office/drawing/2014/main" id="{4E553ABB-A92E-AA3A-09E1-EC1877510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7" y="4674639"/>
            <a:ext cx="5083112" cy="1694370"/>
          </a:xfrm>
          <a:prstGeom prst="rect">
            <a:avLst/>
          </a:prstGeom>
        </p:spPr>
      </p:pic>
      <p:pic>
        <p:nvPicPr>
          <p:cNvPr id="12" name="Picture 11" descr="A picture containing line, text, diagram, plot&#10;&#10;Description automatically generated">
            <a:extLst>
              <a:ext uri="{FF2B5EF4-FFF2-40B4-BE49-F238E27FC236}">
                <a16:creationId xmlns:a16="http://schemas.microsoft.com/office/drawing/2014/main" id="{DAA91EBB-DA69-6D9B-408B-12817ABE7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02" y="2914474"/>
            <a:ext cx="2259161" cy="1694370"/>
          </a:xfrm>
          <a:prstGeom prst="rect">
            <a:avLst/>
          </a:prstGeom>
        </p:spPr>
      </p:pic>
      <p:pic>
        <p:nvPicPr>
          <p:cNvPr id="15" name="Picture 14" descr="A picture containing line, diagram, plot, text&#10;&#10;Description automatically generated">
            <a:extLst>
              <a:ext uri="{FF2B5EF4-FFF2-40B4-BE49-F238E27FC236}">
                <a16:creationId xmlns:a16="http://schemas.microsoft.com/office/drawing/2014/main" id="{862428CE-D957-0B64-DFD9-C277B9C7E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27" y="1154309"/>
            <a:ext cx="5083112" cy="1694370"/>
          </a:xfrm>
          <a:prstGeom prst="rect">
            <a:avLst/>
          </a:prstGeom>
        </p:spPr>
      </p:pic>
      <p:sp>
        <p:nvSpPr>
          <p:cNvPr id="3" name="TextBox 2">
            <a:extLst>
              <a:ext uri="{FF2B5EF4-FFF2-40B4-BE49-F238E27FC236}">
                <a16:creationId xmlns:a16="http://schemas.microsoft.com/office/drawing/2014/main" id="{1B3128D0-B0C6-121D-3518-3D1247423CCA}"/>
              </a:ext>
            </a:extLst>
          </p:cNvPr>
          <p:cNvSpPr txBox="1"/>
          <p:nvPr/>
        </p:nvSpPr>
        <p:spPr>
          <a:xfrm>
            <a:off x="6400379" y="3552545"/>
            <a:ext cx="5191125" cy="2800767"/>
          </a:xfrm>
          <a:prstGeom prst="rect">
            <a:avLst/>
          </a:prstGeom>
          <a:noFill/>
        </p:spPr>
        <p:txBody>
          <a:bodyPr wrap="square" rtlCol="0">
            <a:spAutoFit/>
          </a:bodyPr>
          <a:lstStyle/>
          <a:p>
            <a:pPr algn="just"/>
            <a:r>
              <a:rPr lang="en-US" sz="1600" b="1" dirty="0"/>
              <a:t>Linear desired CDF</a:t>
            </a:r>
          </a:p>
          <a:p>
            <a:pPr algn="just"/>
            <a:r>
              <a:rPr lang="en-US" sz="1600" dirty="0"/>
              <a:t>If our desired CDF is a linear function as shown on the left, then we must map the original CDF to look like it, which is called backprojection.</a:t>
            </a:r>
          </a:p>
          <a:p>
            <a:pPr algn="just"/>
            <a:endParaRPr lang="en-US" sz="1600" dirty="0"/>
          </a:p>
          <a:p>
            <a:pPr algn="just"/>
            <a:r>
              <a:rPr lang="en-US" sz="1600" dirty="0"/>
              <a:t>Doing so results in a rigged CDF that assumes a linear form. The resulting image is shown above. Though subtle, it can be seen that the image has been slightly enhanced, especially the dark areas which are now slightly brightened. This tells us that a linear CDF is not optimal for this image. We try another in the next part.</a:t>
            </a:r>
          </a:p>
        </p:txBody>
      </p:sp>
      <p:pic>
        <p:nvPicPr>
          <p:cNvPr id="5" name="Picture 4" descr="A picture containing black and white, monochrome, black, person&#10;&#10;Description automatically generated">
            <a:extLst>
              <a:ext uri="{FF2B5EF4-FFF2-40B4-BE49-F238E27FC236}">
                <a16:creationId xmlns:a16="http://schemas.microsoft.com/office/drawing/2014/main" id="{0889FB41-B3B6-8E8C-D552-0075E7365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877" y="1021165"/>
            <a:ext cx="7244127" cy="2414709"/>
          </a:xfrm>
          <a:prstGeom prst="rect">
            <a:avLst/>
          </a:prstGeom>
        </p:spPr>
      </p:pic>
    </p:spTree>
    <p:extLst>
      <p:ext uri="{BB962C8B-B14F-4D97-AF65-F5344CB8AC3E}">
        <p14:creationId xmlns:p14="http://schemas.microsoft.com/office/powerpoint/2010/main" val="412211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ne, plot, diagram, screenshot&#10;&#10;Description automatically generated">
            <a:extLst>
              <a:ext uri="{FF2B5EF4-FFF2-40B4-BE49-F238E27FC236}">
                <a16:creationId xmlns:a16="http://schemas.microsoft.com/office/drawing/2014/main" id="{937C45BB-AB94-F421-D277-DC2C44518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06" y="4641830"/>
            <a:ext cx="5083111" cy="1694370"/>
          </a:xfrm>
          <a:prstGeom prst="rect">
            <a:avLst/>
          </a:prstGeom>
        </p:spPr>
      </p:pic>
      <p:pic>
        <p:nvPicPr>
          <p:cNvPr id="9" name="Picture 8" descr="A picture containing black and white, monochrome, screenshot, text&#10;&#10;Description automatically generated">
            <a:extLst>
              <a:ext uri="{FF2B5EF4-FFF2-40B4-BE49-F238E27FC236}">
                <a16:creationId xmlns:a16="http://schemas.microsoft.com/office/drawing/2014/main" id="{F9B61146-C2C0-3369-F26A-CFE233CAC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648" y="1024138"/>
            <a:ext cx="7214586" cy="2404862"/>
          </a:xfrm>
          <a:prstGeom prst="rect">
            <a:avLst/>
          </a:prstGeom>
        </p:spPr>
      </p:pic>
      <p:sp>
        <p:nvSpPr>
          <p:cNvPr id="2" name="Title 1">
            <a:extLst>
              <a:ext uri="{FF2B5EF4-FFF2-40B4-BE49-F238E27FC236}">
                <a16:creationId xmlns:a16="http://schemas.microsoft.com/office/drawing/2014/main" id="{B879770E-AA88-4C98-93CD-7717F58CD419}"/>
              </a:ext>
            </a:extLst>
          </p:cNvPr>
          <p:cNvSpPr>
            <a:spLocks noGrp="1"/>
          </p:cNvSpPr>
          <p:nvPr>
            <p:ph type="title"/>
          </p:nvPr>
        </p:nvSpPr>
        <p:spPr>
          <a:xfrm>
            <a:off x="0" y="0"/>
            <a:ext cx="12192000" cy="1325563"/>
          </a:xfrm>
        </p:spPr>
        <p:txBody>
          <a:bodyPr/>
          <a:lstStyle/>
          <a:p>
            <a:pPr algn="ctr"/>
            <a:r>
              <a:rPr lang="en-US" b="1" dirty="0"/>
              <a:t>HISTOGRAM BACKPROJECTION: SIGMOID CDF</a:t>
            </a:r>
          </a:p>
        </p:txBody>
      </p:sp>
      <p:sp>
        <p:nvSpPr>
          <p:cNvPr id="14" name="Content Placeholder 2">
            <a:extLst>
              <a:ext uri="{FF2B5EF4-FFF2-40B4-BE49-F238E27FC236}">
                <a16:creationId xmlns:a16="http://schemas.microsoft.com/office/drawing/2014/main" id="{AC2A0A29-9973-4CA2-B289-635997FFF811}"/>
              </a:ext>
            </a:extLst>
          </p:cNvPr>
          <p:cNvSpPr txBox="1">
            <a:spLocks/>
          </p:cNvSpPr>
          <p:nvPr/>
        </p:nvSpPr>
        <p:spPr>
          <a:xfrm>
            <a:off x="0" y="6610525"/>
            <a:ext cx="12192000" cy="247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Codes and files: https://github.com/genvert/AP_157_FX-2_Vertudez/tree/main/Activity%201</a:t>
            </a:r>
          </a:p>
        </p:txBody>
      </p:sp>
      <p:pic>
        <p:nvPicPr>
          <p:cNvPr id="15" name="Picture 14" descr="A picture containing line, diagram, plot, text&#10;&#10;Description automatically generated">
            <a:extLst>
              <a:ext uri="{FF2B5EF4-FFF2-40B4-BE49-F238E27FC236}">
                <a16:creationId xmlns:a16="http://schemas.microsoft.com/office/drawing/2014/main" id="{862428CE-D957-0B64-DFD9-C277B9C7E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27" y="1154309"/>
            <a:ext cx="5083112" cy="1694370"/>
          </a:xfrm>
          <a:prstGeom prst="rect">
            <a:avLst/>
          </a:prstGeom>
        </p:spPr>
      </p:pic>
      <p:sp>
        <p:nvSpPr>
          <p:cNvPr id="3" name="TextBox 2">
            <a:extLst>
              <a:ext uri="{FF2B5EF4-FFF2-40B4-BE49-F238E27FC236}">
                <a16:creationId xmlns:a16="http://schemas.microsoft.com/office/drawing/2014/main" id="{1B3128D0-B0C6-121D-3518-3D1247423CCA}"/>
              </a:ext>
            </a:extLst>
          </p:cNvPr>
          <p:cNvSpPr txBox="1"/>
          <p:nvPr/>
        </p:nvSpPr>
        <p:spPr>
          <a:xfrm>
            <a:off x="6400378" y="3373158"/>
            <a:ext cx="5191125" cy="3293209"/>
          </a:xfrm>
          <a:prstGeom prst="rect">
            <a:avLst/>
          </a:prstGeom>
          <a:noFill/>
        </p:spPr>
        <p:txBody>
          <a:bodyPr wrap="square" rtlCol="0">
            <a:spAutoFit/>
          </a:bodyPr>
          <a:lstStyle/>
          <a:p>
            <a:pPr algn="just"/>
            <a:r>
              <a:rPr lang="en-US" sz="1600" b="1" dirty="0"/>
              <a:t>Sigmoid desired CDF</a:t>
            </a:r>
          </a:p>
          <a:p>
            <a:pPr algn="just"/>
            <a:r>
              <a:rPr lang="en-US" sz="1600" dirty="0"/>
              <a:t>Here, our desired CDF is a sigmoid function as shown on the left. Then, we must map the original CDF to look like it, as before.</a:t>
            </a:r>
          </a:p>
          <a:p>
            <a:pPr algn="just"/>
            <a:endParaRPr lang="en-US" sz="1600" dirty="0"/>
          </a:p>
          <a:p>
            <a:pPr algn="just"/>
            <a:r>
              <a:rPr lang="en-US" sz="1600" dirty="0"/>
              <a:t>Doing so results in a rigged CDF that assumes a sigmoid form. The resulting image is shown above. It is clear that the image has been enhanced significantly, especially the dark areas which are now brightened and has more information visible.</a:t>
            </a:r>
          </a:p>
          <a:p>
            <a:pPr algn="just"/>
            <a:endParaRPr lang="en-US" sz="1600" dirty="0"/>
          </a:p>
          <a:p>
            <a:pPr algn="just"/>
            <a:r>
              <a:rPr lang="en-US" sz="1600" dirty="0"/>
              <a:t>Choosing the right CDF to </a:t>
            </a:r>
            <a:r>
              <a:rPr lang="en-US" sz="1600" dirty="0" err="1"/>
              <a:t>backproject</a:t>
            </a:r>
            <a:r>
              <a:rPr lang="en-US" sz="1600" dirty="0"/>
              <a:t> is vital as different ones can result to different levels of enhancement.</a:t>
            </a:r>
          </a:p>
        </p:txBody>
      </p:sp>
      <p:pic>
        <p:nvPicPr>
          <p:cNvPr id="4" name="Picture 3" descr="A picture containing text, line, diagram, plot&#10;&#10;Description automatically generated">
            <a:extLst>
              <a:ext uri="{FF2B5EF4-FFF2-40B4-BE49-F238E27FC236}">
                <a16:creationId xmlns:a16="http://schemas.microsoft.com/office/drawing/2014/main" id="{FF747FC1-C1D2-6C6D-601D-601248670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622" y="2881488"/>
            <a:ext cx="2347122" cy="1760342"/>
          </a:xfrm>
          <a:prstGeom prst="rect">
            <a:avLst/>
          </a:prstGeom>
        </p:spPr>
      </p:pic>
    </p:spTree>
    <p:extLst>
      <p:ext uri="{BB962C8B-B14F-4D97-AF65-F5344CB8AC3E}">
        <p14:creationId xmlns:p14="http://schemas.microsoft.com/office/powerpoint/2010/main" val="1341836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2280</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Activity 1: DIGITAL IMAGE FORMATION AND ENHANCEMENT</vt:lpstr>
      <vt:lpstr>OBJECTIVES</vt:lpstr>
      <vt:lpstr>MATHEMATICALLY CREATE IMAGES</vt:lpstr>
      <vt:lpstr>IMAGE TYPES</vt:lpstr>
      <vt:lpstr>IMAGE TYPES</vt:lpstr>
      <vt:lpstr>IMAGE ENHANCEMENT USING GIMP</vt:lpstr>
      <vt:lpstr>HISTOGRAM BACKPROJECTION</vt:lpstr>
      <vt:lpstr>HISTOGRAM BACKPROJECTION: LINEAR CDF</vt:lpstr>
      <vt:lpstr>HISTOGRAM BACKPROJECTION: SIGMOID CDF</vt:lpstr>
      <vt:lpstr>CONTRAST STRETCHING</vt:lpstr>
      <vt:lpstr>WHITE BALANCING</vt:lpstr>
      <vt:lpstr>WHITE BALANCING</vt:lpstr>
      <vt:lpstr>REFLECTION</vt:lpstr>
      <vt:lpstr>SELF-GRADE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Vertudez_Activity_2_Part_1_Report</dc:title>
  <dc:creator>Genesis Vertudez</dc:creator>
  <cp:lastModifiedBy>Genesis Vertudez</cp:lastModifiedBy>
  <cp:revision>221</cp:revision>
  <dcterms:created xsi:type="dcterms:W3CDTF">2023-03-23T09:55:22Z</dcterms:created>
  <dcterms:modified xsi:type="dcterms:W3CDTF">2023-07-02T17:24:18Z</dcterms:modified>
</cp:coreProperties>
</file>